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90" r:id="rId4"/>
    <p:sldId id="258" r:id="rId5"/>
    <p:sldId id="259" r:id="rId6"/>
    <p:sldId id="260" r:id="rId7"/>
    <p:sldId id="261" r:id="rId8"/>
    <p:sldId id="262" r:id="rId9"/>
    <p:sldId id="263" r:id="rId10"/>
    <p:sldId id="294" r:id="rId11"/>
    <p:sldId id="264" r:id="rId12"/>
    <p:sldId id="265" r:id="rId13"/>
    <p:sldId id="266" r:id="rId14"/>
    <p:sldId id="267" r:id="rId15"/>
    <p:sldId id="269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92" r:id="rId27"/>
    <p:sldId id="291" r:id="rId28"/>
    <p:sldId id="299" r:id="rId29"/>
    <p:sldId id="281" r:id="rId30"/>
    <p:sldId id="293" r:id="rId31"/>
    <p:sldId id="282" r:id="rId32"/>
    <p:sldId id="283" r:id="rId33"/>
    <p:sldId id="284" r:id="rId34"/>
    <p:sldId id="285" r:id="rId35"/>
    <p:sldId id="298" r:id="rId36"/>
    <p:sldId id="286" r:id="rId37"/>
    <p:sldId id="287" r:id="rId38"/>
    <p:sldId id="288" r:id="rId39"/>
    <p:sldId id="29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36A7E-451A-7DB7-F98C-A661D1F57ABB}" v="572" dt="2020-12-09T13:07:42.096"/>
    <p1510:client id="{07EA360D-EB79-D001-04E9-86015D0EA689}" v="561" dt="2020-12-09T16:43:56.985"/>
    <p1510:client id="{1D07E51A-E659-4C21-AC22-0D0E45109CA9}" v="415" dt="2020-12-09T15:05:29.927"/>
    <p1510:client id="{5F0ED8F9-8D6B-5FA9-9F19-711EC6EC46C0}" v="131" dt="2020-12-09T15:52:16.940"/>
    <p1510:client id="{7B1F0537-7F66-0B08-D173-8DFE2D21F1F7}" v="76" dt="2020-12-09T19:34:40.268"/>
    <p1510:client id="{A842D96F-87DA-4BDD-B127-5ADDA5651661}" v="957" dt="2020-12-09T02:22:31.552"/>
    <p1510:client id="{CC2B2EA1-9B81-DD91-8883-D4F6E0684D67}" v="438" dt="2020-12-09T17:35:09.4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53" autoAdjust="0"/>
    <p:restoredTop sz="94660"/>
  </p:normalViewPr>
  <p:slideViewPr>
    <p:cSldViewPr snapToGrid="0">
      <p:cViewPr varScale="1">
        <p:scale>
          <a:sx n="86" d="100"/>
          <a:sy n="86" d="100"/>
        </p:scale>
        <p:origin x="7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1F8D15-F30F-45F5-AA97-6E1AEC323B2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28FD4F2-855D-4AED-822C-87050EFF61D5}">
      <dgm:prSet/>
      <dgm:spPr/>
      <dgm:t>
        <a:bodyPr/>
        <a:lstStyle/>
        <a:p>
          <a:r>
            <a:rPr lang="en-US" dirty="0"/>
            <a:t>Initially the dataset consist of 50k points</a:t>
          </a:r>
        </a:p>
      </dgm:t>
    </dgm:pt>
    <dgm:pt modelId="{C05ECB2C-FC2F-4EC5-96F3-C13EE565B291}" type="parTrans" cxnId="{4E3E8471-B37E-4899-A1A2-907295FB4FA8}">
      <dgm:prSet/>
      <dgm:spPr/>
      <dgm:t>
        <a:bodyPr/>
        <a:lstStyle/>
        <a:p>
          <a:endParaRPr lang="en-US"/>
        </a:p>
      </dgm:t>
    </dgm:pt>
    <dgm:pt modelId="{EB478EC8-9F41-4F1D-9A34-647398FEA667}" type="sibTrans" cxnId="{4E3E8471-B37E-4899-A1A2-907295FB4FA8}">
      <dgm:prSet/>
      <dgm:spPr/>
      <dgm:t>
        <a:bodyPr/>
        <a:lstStyle/>
        <a:p>
          <a:endParaRPr lang="en-US"/>
        </a:p>
      </dgm:t>
    </dgm:pt>
    <dgm:pt modelId="{D7D4A7CE-4599-4223-ADFD-18C89C3FE1BC}">
      <dgm:prSet/>
      <dgm:spPr/>
      <dgm:t>
        <a:bodyPr/>
        <a:lstStyle/>
        <a:p>
          <a:r>
            <a:rPr lang="en-US" dirty="0"/>
            <a:t>Reduced to 5k</a:t>
          </a:r>
        </a:p>
      </dgm:t>
    </dgm:pt>
    <dgm:pt modelId="{B52D3FEC-5E0B-4B6B-819F-E63117749790}" type="parTrans" cxnId="{2B99073E-D3B0-4523-B6A2-63347BD7525A}">
      <dgm:prSet/>
      <dgm:spPr/>
      <dgm:t>
        <a:bodyPr/>
        <a:lstStyle/>
        <a:p>
          <a:endParaRPr lang="en-US"/>
        </a:p>
      </dgm:t>
    </dgm:pt>
    <dgm:pt modelId="{38921647-BC7B-48F2-A35C-F36D28F3944F}" type="sibTrans" cxnId="{2B99073E-D3B0-4523-B6A2-63347BD7525A}">
      <dgm:prSet/>
      <dgm:spPr/>
      <dgm:t>
        <a:bodyPr/>
        <a:lstStyle/>
        <a:p>
          <a:endParaRPr lang="en-US"/>
        </a:p>
      </dgm:t>
    </dgm:pt>
    <dgm:pt modelId="{E13006C6-C3CC-4479-A0F6-F3D8A3C3CC07}">
      <dgm:prSet/>
      <dgm:spPr/>
      <dgm:t>
        <a:bodyPr/>
        <a:lstStyle/>
        <a:p>
          <a:r>
            <a:rPr lang="en-US" dirty="0"/>
            <a:t>Features:</a:t>
          </a:r>
        </a:p>
      </dgm:t>
    </dgm:pt>
    <dgm:pt modelId="{82413D36-6F7A-4D99-AEA3-2827BADA7D55}" type="parTrans" cxnId="{B734166B-6415-4C06-AA06-7D0DCE816581}">
      <dgm:prSet/>
      <dgm:spPr/>
      <dgm:t>
        <a:bodyPr/>
        <a:lstStyle/>
        <a:p>
          <a:endParaRPr lang="en-US"/>
        </a:p>
      </dgm:t>
    </dgm:pt>
    <dgm:pt modelId="{E5ADFAA8-CCF5-4013-B227-1E5B9F19008F}" type="sibTrans" cxnId="{B734166B-6415-4C06-AA06-7D0DCE816581}">
      <dgm:prSet/>
      <dgm:spPr/>
      <dgm:t>
        <a:bodyPr/>
        <a:lstStyle/>
        <a:p>
          <a:endParaRPr lang="en-US"/>
        </a:p>
      </dgm:t>
    </dgm:pt>
    <dgm:pt modelId="{13C17C2C-4D1E-44D3-91FC-068878E9EDB9}">
      <dgm:prSet/>
      <dgm:spPr/>
      <dgm:t>
        <a:bodyPr/>
        <a:lstStyle/>
        <a:p>
          <a:r>
            <a:rPr lang="en-US" dirty="0"/>
            <a:t>Date/Time</a:t>
          </a:r>
        </a:p>
      </dgm:t>
    </dgm:pt>
    <dgm:pt modelId="{BAAE45E8-4DA4-4886-8A9C-194A49862ACD}" type="parTrans" cxnId="{3356F069-B881-47E8-A3B9-FD5652101878}">
      <dgm:prSet/>
      <dgm:spPr/>
      <dgm:t>
        <a:bodyPr/>
        <a:lstStyle/>
        <a:p>
          <a:endParaRPr lang="en-US"/>
        </a:p>
      </dgm:t>
    </dgm:pt>
    <dgm:pt modelId="{793D02E2-3A3F-4DAE-8B91-58F4D43A730E}" type="sibTrans" cxnId="{3356F069-B881-47E8-A3B9-FD5652101878}">
      <dgm:prSet/>
      <dgm:spPr/>
      <dgm:t>
        <a:bodyPr/>
        <a:lstStyle/>
        <a:p>
          <a:endParaRPr lang="en-US"/>
        </a:p>
      </dgm:t>
    </dgm:pt>
    <dgm:pt modelId="{8887DC68-421A-4C54-BC8F-D3B8AE47EE20}">
      <dgm:prSet/>
      <dgm:spPr/>
      <dgm:t>
        <a:bodyPr/>
        <a:lstStyle/>
        <a:p>
          <a:r>
            <a:rPr lang="en-US" dirty="0"/>
            <a:t>LV </a:t>
          </a:r>
          <a:r>
            <a:rPr lang="en-US" dirty="0" err="1"/>
            <a:t>ActivePower</a:t>
          </a:r>
          <a:r>
            <a:rPr lang="en-US" dirty="0"/>
            <a:t> (kW),</a:t>
          </a:r>
        </a:p>
      </dgm:t>
    </dgm:pt>
    <dgm:pt modelId="{B3997A54-EC38-4951-8C72-65B2EACE8B1E}" type="parTrans" cxnId="{B5800B48-04AE-4412-AFFB-36FE2276DD18}">
      <dgm:prSet/>
      <dgm:spPr/>
      <dgm:t>
        <a:bodyPr/>
        <a:lstStyle/>
        <a:p>
          <a:endParaRPr lang="en-US"/>
        </a:p>
      </dgm:t>
    </dgm:pt>
    <dgm:pt modelId="{70C98074-5B18-4FE2-BDF5-3547AE40C525}" type="sibTrans" cxnId="{B5800B48-04AE-4412-AFFB-36FE2276DD18}">
      <dgm:prSet/>
      <dgm:spPr/>
      <dgm:t>
        <a:bodyPr/>
        <a:lstStyle/>
        <a:p>
          <a:endParaRPr lang="en-US"/>
        </a:p>
      </dgm:t>
    </dgm:pt>
    <dgm:pt modelId="{EF993AAD-6582-45DB-95A1-5E39149BC687}">
      <dgm:prSet/>
      <dgm:spPr/>
      <dgm:t>
        <a:bodyPr/>
        <a:lstStyle/>
        <a:p>
          <a:r>
            <a:rPr lang="en-US" dirty="0"/>
            <a:t>Wind Speed (m/s),</a:t>
          </a:r>
        </a:p>
      </dgm:t>
    </dgm:pt>
    <dgm:pt modelId="{51DE26C9-51AA-4C40-BFB4-9472C9F90A9A}" type="parTrans" cxnId="{31E801AB-9EAB-49D4-B771-62256AAED8ED}">
      <dgm:prSet/>
      <dgm:spPr/>
      <dgm:t>
        <a:bodyPr/>
        <a:lstStyle/>
        <a:p>
          <a:endParaRPr lang="en-US"/>
        </a:p>
      </dgm:t>
    </dgm:pt>
    <dgm:pt modelId="{91EED55C-C57F-46AA-ACF3-33EDCA6D6396}" type="sibTrans" cxnId="{31E801AB-9EAB-49D4-B771-62256AAED8ED}">
      <dgm:prSet/>
      <dgm:spPr/>
      <dgm:t>
        <a:bodyPr/>
        <a:lstStyle/>
        <a:p>
          <a:endParaRPr lang="en-US"/>
        </a:p>
      </dgm:t>
    </dgm:pt>
    <dgm:pt modelId="{C663B361-8713-4CEB-B9B8-BFE61466C36F}">
      <dgm:prSet/>
      <dgm:spPr/>
      <dgm:t>
        <a:bodyPr/>
        <a:lstStyle/>
        <a:p>
          <a:r>
            <a:rPr lang="en-US" dirty="0" err="1"/>
            <a:t>Theoretical_Power_Curve</a:t>
          </a:r>
          <a:r>
            <a:rPr lang="en-US" dirty="0"/>
            <a:t> (</a:t>
          </a:r>
          <a:r>
            <a:rPr lang="en-US" dirty="0" err="1"/>
            <a:t>KWh</a:t>
          </a:r>
          <a:r>
            <a:rPr lang="en-US" dirty="0"/>
            <a:t>)</a:t>
          </a:r>
        </a:p>
      </dgm:t>
    </dgm:pt>
    <dgm:pt modelId="{A0BC4EEF-47A9-4D38-8589-02AA14E93367}" type="parTrans" cxnId="{7B716D2F-BA32-44BC-9828-263E18E097F4}">
      <dgm:prSet/>
      <dgm:spPr/>
      <dgm:t>
        <a:bodyPr/>
        <a:lstStyle/>
        <a:p>
          <a:endParaRPr lang="en-US"/>
        </a:p>
      </dgm:t>
    </dgm:pt>
    <dgm:pt modelId="{8B64A27C-F603-491F-8B6B-1DBB1CE472AF}" type="sibTrans" cxnId="{7B716D2F-BA32-44BC-9828-263E18E097F4}">
      <dgm:prSet/>
      <dgm:spPr/>
      <dgm:t>
        <a:bodyPr/>
        <a:lstStyle/>
        <a:p>
          <a:endParaRPr lang="en-US"/>
        </a:p>
      </dgm:t>
    </dgm:pt>
    <dgm:pt modelId="{126E445E-8126-46CF-A522-F5904510ADE7}">
      <dgm:prSet/>
      <dgm:spPr/>
      <dgm:t>
        <a:bodyPr/>
        <a:lstStyle/>
        <a:p>
          <a:r>
            <a:rPr lang="en-US" dirty="0"/>
            <a:t>Wind Direction (°)</a:t>
          </a:r>
        </a:p>
      </dgm:t>
    </dgm:pt>
    <dgm:pt modelId="{3A6613E8-87C5-477C-843D-3275134E6FC8}" type="parTrans" cxnId="{5CECE282-6E9E-4FF5-B84C-F2C520F49111}">
      <dgm:prSet/>
      <dgm:spPr/>
      <dgm:t>
        <a:bodyPr/>
        <a:lstStyle/>
        <a:p>
          <a:endParaRPr lang="en-US"/>
        </a:p>
      </dgm:t>
    </dgm:pt>
    <dgm:pt modelId="{ECD1E31F-7AFE-4583-AA00-2BB745A8BF4A}" type="sibTrans" cxnId="{5CECE282-6E9E-4FF5-B84C-F2C520F49111}">
      <dgm:prSet/>
      <dgm:spPr/>
      <dgm:t>
        <a:bodyPr/>
        <a:lstStyle/>
        <a:p>
          <a:endParaRPr lang="en-US"/>
        </a:p>
      </dgm:t>
    </dgm:pt>
    <dgm:pt modelId="{D3F34E3B-F5B8-472A-BF83-F8186597D963}">
      <dgm:prSet phldr="0"/>
      <dgm:spPr/>
      <dgm:t>
        <a:bodyPr/>
        <a:lstStyle/>
        <a:p>
          <a:r>
            <a:rPr lang="en-US" dirty="0"/>
            <a:t>End date: 09 02 2018 05:00</a:t>
          </a:r>
        </a:p>
      </dgm:t>
    </dgm:pt>
    <dgm:pt modelId="{16781D68-08A4-4589-AEE6-1AFFE69E29F4}" type="parTrans" cxnId="{3DD8F872-00D1-4211-BC8F-A48D21D53F69}">
      <dgm:prSet/>
      <dgm:spPr/>
    </dgm:pt>
    <dgm:pt modelId="{0CFF8E91-A83A-4E2B-BBA6-AE3A9972E36D}" type="sibTrans" cxnId="{3DD8F872-00D1-4211-BC8F-A48D21D53F69}">
      <dgm:prSet/>
      <dgm:spPr/>
    </dgm:pt>
    <dgm:pt modelId="{FB666238-50FB-480B-9E0B-0BCF7B20CEBB}">
      <dgm:prSet phldr="0"/>
      <dgm:spPr/>
      <dgm:t>
        <a:bodyPr/>
        <a:lstStyle/>
        <a:p>
          <a:pPr algn="l" rtl="0"/>
          <a:r>
            <a:rPr lang="en-US" dirty="0"/>
            <a:t>Start date: 01 01 2018 00:00</a:t>
          </a:r>
        </a:p>
      </dgm:t>
    </dgm:pt>
    <dgm:pt modelId="{C12D87E3-5DBC-4780-8884-D5566DED026A}" type="parTrans" cxnId="{EA1BDC3C-E987-44A0-87FE-85719A069115}">
      <dgm:prSet/>
      <dgm:spPr/>
    </dgm:pt>
    <dgm:pt modelId="{7C145183-CB88-43C8-84D8-D03E4CF31C75}" type="sibTrans" cxnId="{EA1BDC3C-E987-44A0-87FE-85719A069115}">
      <dgm:prSet/>
      <dgm:spPr/>
    </dgm:pt>
    <dgm:pt modelId="{02C9A53E-AE8A-4CB9-9C0B-5E722EF63894}" type="pres">
      <dgm:prSet presAssocID="{A11F8D15-F30F-45F5-AA97-6E1AEC323B2D}" presName="linear" presStyleCnt="0">
        <dgm:presLayoutVars>
          <dgm:animLvl val="lvl"/>
          <dgm:resizeHandles val="exact"/>
        </dgm:presLayoutVars>
      </dgm:prSet>
      <dgm:spPr/>
    </dgm:pt>
    <dgm:pt modelId="{434254BF-515A-4EBA-AED9-0B185A83C0BF}" type="pres">
      <dgm:prSet presAssocID="{C28FD4F2-855D-4AED-822C-87050EFF61D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5F81FAB-2097-4153-B185-EA8A5FB23D4E}" type="pres">
      <dgm:prSet presAssocID="{C28FD4F2-855D-4AED-822C-87050EFF61D5}" presName="childText" presStyleLbl="revTx" presStyleIdx="0" presStyleCnt="2">
        <dgm:presLayoutVars>
          <dgm:bulletEnabled val="1"/>
        </dgm:presLayoutVars>
      </dgm:prSet>
      <dgm:spPr/>
    </dgm:pt>
    <dgm:pt modelId="{2DB02E4D-8769-4DC6-9DAE-6AED4EF18820}" type="pres">
      <dgm:prSet presAssocID="{D7D4A7CE-4599-4223-ADFD-18C89C3FE1B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7DC4B9F-86F5-4E09-A61F-E29A95EC185A}" type="pres">
      <dgm:prSet presAssocID="{38921647-BC7B-48F2-A35C-F36D28F3944F}" presName="spacer" presStyleCnt="0"/>
      <dgm:spPr/>
    </dgm:pt>
    <dgm:pt modelId="{EC8FB5D7-16DF-495F-B76B-B575E2550845}" type="pres">
      <dgm:prSet presAssocID="{E13006C6-C3CC-4479-A0F6-F3D8A3C3CC0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702EEFB-D29F-4D1F-85CA-79CA3875E9DE}" type="pres">
      <dgm:prSet presAssocID="{E13006C6-C3CC-4479-A0F6-F3D8A3C3CC0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659EF2C-C7E6-40C9-98C1-1E0DC13654A6}" type="presOf" srcId="{E13006C6-C3CC-4479-A0F6-F3D8A3C3CC07}" destId="{EC8FB5D7-16DF-495F-B76B-B575E2550845}" srcOrd="0" destOrd="0" presId="urn:microsoft.com/office/officeart/2005/8/layout/vList2"/>
    <dgm:cxn modelId="{7B716D2F-BA32-44BC-9828-263E18E097F4}" srcId="{E13006C6-C3CC-4479-A0F6-F3D8A3C3CC07}" destId="{C663B361-8713-4CEB-B9B8-BFE61466C36F}" srcOrd="3" destOrd="0" parTransId="{A0BC4EEF-47A9-4D38-8589-02AA14E93367}" sibTransId="{8B64A27C-F603-491F-8B6B-1DBB1CE472AF}"/>
    <dgm:cxn modelId="{0FBC8D36-D454-4BFA-801E-B95853489D36}" type="presOf" srcId="{C663B361-8713-4CEB-B9B8-BFE61466C36F}" destId="{C702EEFB-D29F-4D1F-85CA-79CA3875E9DE}" srcOrd="0" destOrd="3" presId="urn:microsoft.com/office/officeart/2005/8/layout/vList2"/>
    <dgm:cxn modelId="{013C663B-C278-4770-A9FA-084E81B24CF1}" type="presOf" srcId="{126E445E-8126-46CF-A522-F5904510ADE7}" destId="{C702EEFB-D29F-4D1F-85CA-79CA3875E9DE}" srcOrd="0" destOrd="4" presId="urn:microsoft.com/office/officeart/2005/8/layout/vList2"/>
    <dgm:cxn modelId="{EA1BDC3C-E987-44A0-87FE-85719A069115}" srcId="{C28FD4F2-855D-4AED-822C-87050EFF61D5}" destId="{FB666238-50FB-480B-9E0B-0BCF7B20CEBB}" srcOrd="0" destOrd="0" parTransId="{C12D87E3-5DBC-4780-8884-D5566DED026A}" sibTransId="{7C145183-CB88-43C8-84D8-D03E4CF31C75}"/>
    <dgm:cxn modelId="{2B99073E-D3B0-4523-B6A2-63347BD7525A}" srcId="{A11F8D15-F30F-45F5-AA97-6E1AEC323B2D}" destId="{D7D4A7CE-4599-4223-ADFD-18C89C3FE1BC}" srcOrd="1" destOrd="0" parTransId="{B52D3FEC-5E0B-4B6B-819F-E63117749790}" sibTransId="{38921647-BC7B-48F2-A35C-F36D28F3944F}"/>
    <dgm:cxn modelId="{B5800B48-04AE-4412-AFFB-36FE2276DD18}" srcId="{E13006C6-C3CC-4479-A0F6-F3D8A3C3CC07}" destId="{8887DC68-421A-4C54-BC8F-D3B8AE47EE20}" srcOrd="1" destOrd="0" parTransId="{B3997A54-EC38-4951-8C72-65B2EACE8B1E}" sibTransId="{70C98074-5B18-4FE2-BDF5-3547AE40C525}"/>
    <dgm:cxn modelId="{3356F069-B881-47E8-A3B9-FD5652101878}" srcId="{E13006C6-C3CC-4479-A0F6-F3D8A3C3CC07}" destId="{13C17C2C-4D1E-44D3-91FC-068878E9EDB9}" srcOrd="0" destOrd="0" parTransId="{BAAE45E8-4DA4-4886-8A9C-194A49862ACD}" sibTransId="{793D02E2-3A3F-4DAE-8B91-58F4D43A730E}"/>
    <dgm:cxn modelId="{B734166B-6415-4C06-AA06-7D0DCE816581}" srcId="{A11F8D15-F30F-45F5-AA97-6E1AEC323B2D}" destId="{E13006C6-C3CC-4479-A0F6-F3D8A3C3CC07}" srcOrd="2" destOrd="0" parTransId="{82413D36-6F7A-4D99-AEA3-2827BADA7D55}" sibTransId="{E5ADFAA8-CCF5-4013-B227-1E5B9F19008F}"/>
    <dgm:cxn modelId="{4E3E8471-B37E-4899-A1A2-907295FB4FA8}" srcId="{A11F8D15-F30F-45F5-AA97-6E1AEC323B2D}" destId="{C28FD4F2-855D-4AED-822C-87050EFF61D5}" srcOrd="0" destOrd="0" parTransId="{C05ECB2C-FC2F-4EC5-96F3-C13EE565B291}" sibTransId="{EB478EC8-9F41-4F1D-9A34-647398FEA667}"/>
    <dgm:cxn modelId="{3DD8F872-00D1-4211-BC8F-A48D21D53F69}" srcId="{C28FD4F2-855D-4AED-822C-87050EFF61D5}" destId="{D3F34E3B-F5B8-472A-BF83-F8186597D963}" srcOrd="1" destOrd="0" parTransId="{16781D68-08A4-4589-AEE6-1AFFE69E29F4}" sibTransId="{0CFF8E91-A83A-4E2B-BBA6-AE3A9972E36D}"/>
    <dgm:cxn modelId="{DC166A79-9F62-4273-B76A-68240E1747AF}" type="presOf" srcId="{EF993AAD-6582-45DB-95A1-5E39149BC687}" destId="{C702EEFB-D29F-4D1F-85CA-79CA3875E9DE}" srcOrd="0" destOrd="2" presId="urn:microsoft.com/office/officeart/2005/8/layout/vList2"/>
    <dgm:cxn modelId="{11BF207C-B45D-4F48-B023-8DA2553EF433}" type="presOf" srcId="{D3F34E3B-F5B8-472A-BF83-F8186597D963}" destId="{55F81FAB-2097-4153-B185-EA8A5FB23D4E}" srcOrd="0" destOrd="1" presId="urn:microsoft.com/office/officeart/2005/8/layout/vList2"/>
    <dgm:cxn modelId="{8A96917E-CAD4-439B-A268-561C61E1AA2B}" type="presOf" srcId="{A11F8D15-F30F-45F5-AA97-6E1AEC323B2D}" destId="{02C9A53E-AE8A-4CB9-9C0B-5E722EF63894}" srcOrd="0" destOrd="0" presId="urn:microsoft.com/office/officeart/2005/8/layout/vList2"/>
    <dgm:cxn modelId="{5CECE282-6E9E-4FF5-B84C-F2C520F49111}" srcId="{E13006C6-C3CC-4479-A0F6-F3D8A3C3CC07}" destId="{126E445E-8126-46CF-A522-F5904510ADE7}" srcOrd="4" destOrd="0" parTransId="{3A6613E8-87C5-477C-843D-3275134E6FC8}" sibTransId="{ECD1E31F-7AFE-4583-AA00-2BB745A8BF4A}"/>
    <dgm:cxn modelId="{77674B83-547B-42A7-A324-9138FEBD5029}" type="presOf" srcId="{8887DC68-421A-4C54-BC8F-D3B8AE47EE20}" destId="{C702EEFB-D29F-4D1F-85CA-79CA3875E9DE}" srcOrd="0" destOrd="1" presId="urn:microsoft.com/office/officeart/2005/8/layout/vList2"/>
    <dgm:cxn modelId="{31E801AB-9EAB-49D4-B771-62256AAED8ED}" srcId="{E13006C6-C3CC-4479-A0F6-F3D8A3C3CC07}" destId="{EF993AAD-6582-45DB-95A1-5E39149BC687}" srcOrd="2" destOrd="0" parTransId="{51DE26C9-51AA-4C40-BFB4-9472C9F90A9A}" sibTransId="{91EED55C-C57F-46AA-ACF3-33EDCA6D6396}"/>
    <dgm:cxn modelId="{1172A7B1-9966-4BF5-96D2-76ECCBC63644}" type="presOf" srcId="{C28FD4F2-855D-4AED-822C-87050EFF61D5}" destId="{434254BF-515A-4EBA-AED9-0B185A83C0BF}" srcOrd="0" destOrd="0" presId="urn:microsoft.com/office/officeart/2005/8/layout/vList2"/>
    <dgm:cxn modelId="{246358B4-DF3E-4346-A0CB-ADE1B704AD13}" type="presOf" srcId="{D7D4A7CE-4599-4223-ADFD-18C89C3FE1BC}" destId="{2DB02E4D-8769-4DC6-9DAE-6AED4EF18820}" srcOrd="0" destOrd="0" presId="urn:microsoft.com/office/officeart/2005/8/layout/vList2"/>
    <dgm:cxn modelId="{918FA0B7-3ED9-4DEA-A98B-CCC6DB3D12F0}" type="presOf" srcId="{13C17C2C-4D1E-44D3-91FC-068878E9EDB9}" destId="{C702EEFB-D29F-4D1F-85CA-79CA3875E9DE}" srcOrd="0" destOrd="0" presId="urn:microsoft.com/office/officeart/2005/8/layout/vList2"/>
    <dgm:cxn modelId="{23EA25D9-7029-4AD8-A73D-72B7AF83D92A}" type="presOf" srcId="{FB666238-50FB-480B-9E0B-0BCF7B20CEBB}" destId="{55F81FAB-2097-4153-B185-EA8A5FB23D4E}" srcOrd="0" destOrd="0" presId="urn:microsoft.com/office/officeart/2005/8/layout/vList2"/>
    <dgm:cxn modelId="{6CAC42A7-A8EB-4004-B26C-4D7592302E84}" type="presParOf" srcId="{02C9A53E-AE8A-4CB9-9C0B-5E722EF63894}" destId="{434254BF-515A-4EBA-AED9-0B185A83C0BF}" srcOrd="0" destOrd="0" presId="urn:microsoft.com/office/officeart/2005/8/layout/vList2"/>
    <dgm:cxn modelId="{B9ECAEDC-4884-4EFF-9E7F-F9FEA6FEF0D7}" type="presParOf" srcId="{02C9A53E-AE8A-4CB9-9C0B-5E722EF63894}" destId="{55F81FAB-2097-4153-B185-EA8A5FB23D4E}" srcOrd="1" destOrd="0" presId="urn:microsoft.com/office/officeart/2005/8/layout/vList2"/>
    <dgm:cxn modelId="{84BEE0B2-3FDB-4CCB-A898-83CCD3376106}" type="presParOf" srcId="{02C9A53E-AE8A-4CB9-9C0B-5E722EF63894}" destId="{2DB02E4D-8769-4DC6-9DAE-6AED4EF18820}" srcOrd="2" destOrd="0" presId="urn:microsoft.com/office/officeart/2005/8/layout/vList2"/>
    <dgm:cxn modelId="{50CD2B17-FBF8-4AFB-AC6F-1526585ADB1A}" type="presParOf" srcId="{02C9A53E-AE8A-4CB9-9C0B-5E722EF63894}" destId="{B7DC4B9F-86F5-4E09-A61F-E29A95EC185A}" srcOrd="3" destOrd="0" presId="urn:microsoft.com/office/officeart/2005/8/layout/vList2"/>
    <dgm:cxn modelId="{D61AB90B-49C3-421D-96A9-CCBFF9FB09B8}" type="presParOf" srcId="{02C9A53E-AE8A-4CB9-9C0B-5E722EF63894}" destId="{EC8FB5D7-16DF-495F-B76B-B575E2550845}" srcOrd="4" destOrd="0" presId="urn:microsoft.com/office/officeart/2005/8/layout/vList2"/>
    <dgm:cxn modelId="{D315CEB6-A8E5-4A71-913D-24BA9852E91A}" type="presParOf" srcId="{02C9A53E-AE8A-4CB9-9C0B-5E722EF63894}" destId="{C702EEFB-D29F-4D1F-85CA-79CA3875E9D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4254BF-515A-4EBA-AED9-0B185A83C0BF}">
      <dsp:nvSpPr>
        <dsp:cNvPr id="0" name=""/>
        <dsp:cNvSpPr/>
      </dsp:nvSpPr>
      <dsp:spPr>
        <a:xfrm>
          <a:off x="0" y="637444"/>
          <a:ext cx="5605400" cy="5996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Initially the dataset consist of 50k points</a:t>
          </a:r>
        </a:p>
      </dsp:txBody>
      <dsp:txXfrm>
        <a:off x="29271" y="666715"/>
        <a:ext cx="5546858" cy="541083"/>
      </dsp:txXfrm>
    </dsp:sp>
    <dsp:sp modelId="{55F81FAB-2097-4153-B185-EA8A5FB23D4E}">
      <dsp:nvSpPr>
        <dsp:cNvPr id="0" name=""/>
        <dsp:cNvSpPr/>
      </dsp:nvSpPr>
      <dsp:spPr>
        <a:xfrm>
          <a:off x="0" y="1237069"/>
          <a:ext cx="5605400" cy="685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71" tIns="31750" rIns="177800" bIns="3175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Start date: 01 01 2018 00:00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End date: 09 02 2018 05:00</a:t>
          </a:r>
        </a:p>
      </dsp:txBody>
      <dsp:txXfrm>
        <a:off x="0" y="1237069"/>
        <a:ext cx="5605400" cy="685687"/>
      </dsp:txXfrm>
    </dsp:sp>
    <dsp:sp modelId="{2DB02E4D-8769-4DC6-9DAE-6AED4EF18820}">
      <dsp:nvSpPr>
        <dsp:cNvPr id="0" name=""/>
        <dsp:cNvSpPr/>
      </dsp:nvSpPr>
      <dsp:spPr>
        <a:xfrm>
          <a:off x="0" y="1922756"/>
          <a:ext cx="5605400" cy="599625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Reduced to 5k</a:t>
          </a:r>
        </a:p>
      </dsp:txBody>
      <dsp:txXfrm>
        <a:off x="29271" y="1952027"/>
        <a:ext cx="5546858" cy="541083"/>
      </dsp:txXfrm>
    </dsp:sp>
    <dsp:sp modelId="{EC8FB5D7-16DF-495F-B76B-B575E2550845}">
      <dsp:nvSpPr>
        <dsp:cNvPr id="0" name=""/>
        <dsp:cNvSpPr/>
      </dsp:nvSpPr>
      <dsp:spPr>
        <a:xfrm>
          <a:off x="0" y="2594381"/>
          <a:ext cx="5605400" cy="59962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Features:</a:t>
          </a:r>
        </a:p>
      </dsp:txBody>
      <dsp:txXfrm>
        <a:off x="29271" y="2623652"/>
        <a:ext cx="5546858" cy="541083"/>
      </dsp:txXfrm>
    </dsp:sp>
    <dsp:sp modelId="{C702EEFB-D29F-4D1F-85CA-79CA3875E9DE}">
      <dsp:nvSpPr>
        <dsp:cNvPr id="0" name=""/>
        <dsp:cNvSpPr/>
      </dsp:nvSpPr>
      <dsp:spPr>
        <a:xfrm>
          <a:off x="0" y="3194006"/>
          <a:ext cx="5605400" cy="1707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71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Date/Time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LV </a:t>
          </a:r>
          <a:r>
            <a:rPr lang="en-US" sz="2000" kern="1200" dirty="0" err="1"/>
            <a:t>ActivePower</a:t>
          </a:r>
          <a:r>
            <a:rPr lang="en-US" sz="2000" kern="1200" dirty="0"/>
            <a:t> (kW),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Wind Speed (m/s),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 err="1"/>
            <a:t>Theoretical_Power_Curve</a:t>
          </a:r>
          <a:r>
            <a:rPr lang="en-US" sz="2000" kern="1200" dirty="0"/>
            <a:t> (</a:t>
          </a:r>
          <a:r>
            <a:rPr lang="en-US" sz="2000" kern="1200" dirty="0" err="1"/>
            <a:t>KWh</a:t>
          </a:r>
          <a:r>
            <a:rPr lang="en-US" sz="2000" kern="1200" dirty="0"/>
            <a:t>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Wind Direction (°)</a:t>
          </a:r>
        </a:p>
      </dsp:txBody>
      <dsp:txXfrm>
        <a:off x="0" y="3194006"/>
        <a:ext cx="5605400" cy="1707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2020-12-16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2020-12-16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2020-12-16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2020-12-16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2020-12-16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2020-12-16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2020-12-16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2020-12-16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2020-12-16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2020-12-16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2020-12-16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2020-12-16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2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F7D7B8D-EF99-4CA1-AB1E-4C0C04740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917370"/>
            <a:ext cx="12191999" cy="3940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0449" y="4559523"/>
            <a:ext cx="10901471" cy="1236440"/>
          </a:xfrm>
          <a:noFill/>
        </p:spPr>
        <p:txBody>
          <a:bodyPr>
            <a:normAutofit/>
          </a:bodyPr>
          <a:lstStyle/>
          <a:p>
            <a:r>
              <a:rPr lang="en-US" sz="4200" dirty="0">
                <a:solidFill>
                  <a:schemeClr val="bg1"/>
                </a:solidFill>
                <a:ea typeface="+mj-lt"/>
                <a:cs typeface="+mj-lt"/>
              </a:rPr>
              <a:t>Wind Turbine Electricity Prediction</a:t>
            </a:r>
          </a:p>
          <a:p>
            <a:endParaRPr lang="en-US" sz="4200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27EF0-22AA-4485-B615-17A4A5EE57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615" r="-2" b="20327"/>
          <a:stretch/>
        </p:blipFill>
        <p:spPr>
          <a:xfrm>
            <a:off x="20" y="1"/>
            <a:ext cx="12191979" cy="423948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8CFB50C-E58E-40A1-87F1-B16ECE2687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1"/>
    </mc:Choice>
    <mc:Fallback xmlns="">
      <p:transition spd="slow" advTm="6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842ED-BD2A-4E66-A3E7-2CD3FF95E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8518" cy="52553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Removing Seasonality:</a:t>
            </a:r>
            <a:br>
              <a:rPr lang="en-US" sz="4800" dirty="0">
                <a:cs typeface="Calibri Light"/>
              </a:rPr>
            </a:br>
            <a:br>
              <a:rPr lang="en-US" sz="4800" dirty="0">
                <a:cs typeface="Calibri Light"/>
              </a:rPr>
            </a:br>
            <a:r>
              <a:rPr lang="en-US" sz="2200" dirty="0">
                <a:ea typeface="+mj-lt"/>
                <a:cs typeface="+mj-lt"/>
              </a:rPr>
              <a:t>The strength of trend for data set is: 0.7042208166148513</a:t>
            </a:r>
            <a:endParaRPr lang="en-US" sz="2200">
              <a:cs typeface="Calibri Light"/>
            </a:endParaRPr>
          </a:p>
          <a:p>
            <a:r>
              <a:rPr lang="en-US" sz="2200" dirty="0">
                <a:ea typeface="+mj-lt"/>
                <a:cs typeface="+mj-lt"/>
              </a:rPr>
              <a:t>The strength of seasonality for data set is: 0.025644565545394293</a:t>
            </a:r>
            <a:endParaRPr lang="en-US" sz="2200">
              <a:cs typeface="Calibri Light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FA8EA49-487B-4E62-AC3C-3D4A96EF0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F3C8D54F-CA08-42F3-9924-FBA3CB680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208" y="484632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1BC8DC97-DE02-4D7D-A34D-168F503DC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1299" y="1324584"/>
            <a:ext cx="5801784" cy="435133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1AA80E5-1B2C-482E-9B72-A995137086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8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35"/>
    </mc:Choice>
    <mc:Fallback xmlns="">
      <p:transition spd="slow" advTm="16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F7B09F-6BD8-442A-843D-325F7BB2F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Feature Selection</a:t>
            </a:r>
            <a:endParaRPr lang="en-US" sz="40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84D0A74-CC0A-460E-9B3C-753A70529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4767660"/>
            <a:ext cx="6281873" cy="17703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>
                <a:cs typeface="Calibri"/>
              </a:rPr>
              <a:t>Final values selected were Wind speed and Wind direction</a:t>
            </a:r>
            <a:endParaRPr lang="en-US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7448A070-B80E-4161-8B84-B8C2935F48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7164591"/>
              </p:ext>
            </p:extLst>
          </p:nvPr>
        </p:nvGraphicFramePr>
        <p:xfrm>
          <a:off x="643467" y="1206654"/>
          <a:ext cx="10914063" cy="228970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225290">
                  <a:extLst>
                    <a:ext uri="{9D8B030D-6E8A-4147-A177-3AD203B41FA5}">
                      <a16:colId xmlns:a16="http://schemas.microsoft.com/office/drawing/2014/main" val="2744103234"/>
                    </a:ext>
                  </a:extLst>
                </a:gridCol>
                <a:gridCol w="1931721">
                  <a:extLst>
                    <a:ext uri="{9D8B030D-6E8A-4147-A177-3AD203B41FA5}">
                      <a16:colId xmlns:a16="http://schemas.microsoft.com/office/drawing/2014/main" val="2778044479"/>
                    </a:ext>
                  </a:extLst>
                </a:gridCol>
                <a:gridCol w="1873974">
                  <a:extLst>
                    <a:ext uri="{9D8B030D-6E8A-4147-A177-3AD203B41FA5}">
                      <a16:colId xmlns:a16="http://schemas.microsoft.com/office/drawing/2014/main" val="49185023"/>
                    </a:ext>
                  </a:extLst>
                </a:gridCol>
                <a:gridCol w="911068">
                  <a:extLst>
                    <a:ext uri="{9D8B030D-6E8A-4147-A177-3AD203B41FA5}">
                      <a16:colId xmlns:a16="http://schemas.microsoft.com/office/drawing/2014/main" val="1905571019"/>
                    </a:ext>
                  </a:extLst>
                </a:gridCol>
                <a:gridCol w="1972010">
                  <a:extLst>
                    <a:ext uri="{9D8B030D-6E8A-4147-A177-3AD203B41FA5}">
                      <a16:colId xmlns:a16="http://schemas.microsoft.com/office/drawing/2014/main" val="3246744487"/>
                    </a:ext>
                  </a:extLst>
                </a:gridCol>
              </a:tblGrid>
              <a:tr h="34036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dirty="0">
                          <a:effectLst/>
                        </a:rPr>
                        <a:t>Features​</a:t>
                      </a:r>
                      <a:endParaRPr lang="en-US" sz="15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7355" marR="77355" marT="38677" marB="38677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dirty="0">
                          <a:effectLst/>
                        </a:rPr>
                        <a:t>AIC​</a:t>
                      </a:r>
                      <a:endParaRPr lang="en-US" sz="15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7355" marR="77355" marT="38677" marB="38677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dirty="0">
                          <a:effectLst/>
                        </a:rPr>
                        <a:t>BIC​</a:t>
                      </a:r>
                      <a:endParaRPr lang="en-US" sz="15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7355" marR="77355" marT="38677" marB="38677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dirty="0">
                          <a:effectLst/>
                        </a:rPr>
                        <a:t>P value​</a:t>
                      </a:r>
                      <a:endParaRPr lang="en-US" sz="15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7355" marR="77355" marT="38677" marB="38677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dirty="0">
                          <a:effectLst/>
                        </a:rPr>
                        <a:t>Adj R2​</a:t>
                      </a:r>
                      <a:endParaRPr lang="en-US" sz="15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77355" marR="77355" marT="38677" marB="38677"/>
                </a:tc>
                <a:extLst>
                  <a:ext uri="{0D108BD9-81ED-4DB2-BD59-A6C34878D82A}">
                    <a16:rowId xmlns:a16="http://schemas.microsoft.com/office/drawing/2014/main" val="192051182"/>
                  </a:ext>
                </a:extLst>
              </a:tr>
              <a:tr h="80449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u="none" strike="noStrike" dirty="0">
                          <a:effectLst/>
                        </a:rPr>
                        <a:t>Wind Speed , </a:t>
                      </a:r>
                      <a:r>
                        <a:rPr lang="en-US" sz="1500" u="none" strike="noStrike" dirty="0" err="1">
                          <a:effectLst/>
                        </a:rPr>
                        <a:t>Theoretical_Power_Curve</a:t>
                      </a:r>
                      <a:r>
                        <a:rPr lang="en-US" sz="1500" u="none" strike="noStrike" dirty="0">
                          <a:effectLst/>
                        </a:rPr>
                        <a:t>, Wind Direction</a:t>
                      </a:r>
                      <a:endParaRPr lang="en-US" sz="1500" dirty="0">
                        <a:effectLst/>
                      </a:endParaRPr>
                    </a:p>
                  </a:txBody>
                  <a:tcPr marL="77355" marR="77355" marT="38677" marB="38677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u="none" strike="noStrike" dirty="0">
                          <a:effectLst/>
                        </a:rPr>
                        <a:t>80454.51336522578</a:t>
                      </a:r>
                      <a:r>
                        <a:rPr lang="en-US" sz="1500" dirty="0">
                          <a:effectLst/>
                        </a:rPr>
                        <a:t>​</a:t>
                      </a:r>
                      <a:endParaRPr lang="en-US" sz="15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355" marR="77355" marT="38677" marB="38677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u="none" strike="noStrike" dirty="0">
                          <a:effectLst/>
                        </a:rPr>
                        <a:t>80480.58213799144</a:t>
                      </a:r>
                      <a:r>
                        <a:rPr lang="en-US" sz="1500" dirty="0">
                          <a:effectLst/>
                        </a:rPr>
                        <a:t>​</a:t>
                      </a:r>
                      <a:endParaRPr lang="en-US" sz="15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355" marR="77355" marT="38677" marB="38677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u="none" strike="noStrike" dirty="0">
                          <a:effectLst/>
                        </a:rPr>
                        <a:t>0.0</a:t>
                      </a:r>
                      <a:r>
                        <a:rPr lang="en-US" sz="1500" dirty="0">
                          <a:effectLst/>
                        </a:rPr>
                        <a:t>​</a:t>
                      </a:r>
                      <a:endParaRPr lang="en-US" sz="15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355" marR="77355" marT="38677" marB="38677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u="none" strike="noStrike" dirty="0">
                          <a:effectLst/>
                        </a:rPr>
                        <a:t>0.7388687674669445</a:t>
                      </a:r>
                      <a:r>
                        <a:rPr lang="en-US" sz="1500" dirty="0">
                          <a:effectLst/>
                        </a:rPr>
                        <a:t>​</a:t>
                      </a:r>
                      <a:endParaRPr lang="en-US" sz="15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355" marR="77355" marT="38677" marB="38677"/>
                </a:tc>
                <a:extLst>
                  <a:ext uri="{0D108BD9-81ED-4DB2-BD59-A6C34878D82A}">
                    <a16:rowId xmlns:a16="http://schemas.microsoft.com/office/drawing/2014/main" val="854765350"/>
                  </a:ext>
                </a:extLst>
              </a:tr>
              <a:tr h="57242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u="none" strike="noStrike" dirty="0">
                          <a:effectLst/>
                        </a:rPr>
                        <a:t>Wind Speed, </a:t>
                      </a:r>
                      <a:r>
                        <a:rPr lang="en-US" sz="1500" u="none" strike="noStrike" dirty="0" err="1">
                          <a:effectLst/>
                        </a:rPr>
                        <a:t>Theoretical_Power_Curve</a:t>
                      </a:r>
                      <a:endParaRPr lang="en-US" sz="1500" dirty="0" err="1">
                        <a:effectLst/>
                      </a:endParaRPr>
                    </a:p>
                  </a:txBody>
                  <a:tcPr marL="77355" marR="77355" marT="38677" marB="38677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u="none" strike="noStrike" dirty="0">
                          <a:effectLst/>
                        </a:rPr>
                        <a:t>81414.7533410593</a:t>
                      </a:r>
                      <a:r>
                        <a:rPr lang="en-US" sz="1500" dirty="0">
                          <a:effectLst/>
                        </a:rPr>
                        <a:t>​</a:t>
                      </a:r>
                      <a:endParaRPr lang="en-US" sz="15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355" marR="77355" marT="38677" marB="38677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u="none" strike="noStrike" dirty="0">
                          <a:effectLst/>
                        </a:rPr>
                        <a:t>81434.30492063356</a:t>
                      </a:r>
                      <a:r>
                        <a:rPr lang="en-US" sz="1500" dirty="0">
                          <a:effectLst/>
                        </a:rPr>
                        <a:t>​</a:t>
                      </a:r>
                      <a:endParaRPr lang="en-US" sz="15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355" marR="77355" marT="38677" marB="38677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u="none" strike="noStrike" dirty="0">
                          <a:effectLst/>
                        </a:rPr>
                        <a:t>0.0</a:t>
                      </a:r>
                      <a:r>
                        <a:rPr lang="en-US" sz="1500" dirty="0">
                          <a:effectLst/>
                        </a:rPr>
                        <a:t>​</a:t>
                      </a:r>
                      <a:endParaRPr lang="en-US" sz="15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355" marR="77355" marT="38677" marB="38677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u="none" strike="noStrike" dirty="0">
                          <a:effectLst/>
                        </a:rPr>
                        <a:t>0.6835165521748432</a:t>
                      </a:r>
                      <a:r>
                        <a:rPr lang="en-US" sz="1500" dirty="0">
                          <a:effectLst/>
                        </a:rPr>
                        <a:t>​</a:t>
                      </a:r>
                      <a:endParaRPr lang="en-US" sz="15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355" marR="77355" marT="38677" marB="38677"/>
                </a:tc>
                <a:extLst>
                  <a:ext uri="{0D108BD9-81ED-4DB2-BD59-A6C34878D82A}">
                    <a16:rowId xmlns:a16="http://schemas.microsoft.com/office/drawing/2014/main" val="1157387006"/>
                  </a:ext>
                </a:extLst>
              </a:tr>
              <a:tr h="57242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u="none" strike="noStrike" dirty="0">
                          <a:effectLst/>
                        </a:rPr>
                        <a:t>Wind Speed</a:t>
                      </a:r>
                      <a:endParaRPr lang="en-US" sz="1500" dirty="0">
                        <a:effectLst/>
                      </a:endParaRPr>
                    </a:p>
                  </a:txBody>
                  <a:tcPr marL="77355" marR="77355" marT="38677" marB="38677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u="none" strike="noStrike" dirty="0">
                          <a:effectLst/>
                        </a:rPr>
                        <a:t>81414.7533410593</a:t>
                      </a:r>
                      <a:r>
                        <a:rPr lang="en-US" sz="1500" dirty="0">
                          <a:effectLst/>
                        </a:rPr>
                        <a:t>​</a:t>
                      </a:r>
                      <a:endParaRPr lang="en-US" sz="15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355" marR="77355" marT="38677" marB="38677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u="none" strike="noStrike" dirty="0">
                          <a:effectLst/>
                        </a:rPr>
                        <a:t>81434.30492063356</a:t>
                      </a:r>
                      <a:r>
                        <a:rPr lang="en-US" sz="1500" dirty="0">
                          <a:effectLst/>
                        </a:rPr>
                        <a:t>​</a:t>
                      </a:r>
                      <a:endParaRPr lang="en-US" sz="15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355" marR="77355" marT="38677" marB="38677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u="none" strike="noStrike" dirty="0">
                          <a:effectLst/>
                        </a:rPr>
                        <a:t>0.0</a:t>
                      </a:r>
                      <a:r>
                        <a:rPr lang="en-US" sz="1500" dirty="0">
                          <a:effectLst/>
                        </a:rPr>
                        <a:t>​</a:t>
                      </a:r>
                      <a:endParaRPr lang="en-US" sz="15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355" marR="77355" marT="38677" marB="38677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500" u="none" strike="noStrike" dirty="0">
                          <a:effectLst/>
                        </a:rPr>
                        <a:t>0.6835165521748432</a:t>
                      </a:r>
                      <a:r>
                        <a:rPr lang="en-US" sz="1500" dirty="0">
                          <a:effectLst/>
                        </a:rPr>
                        <a:t>​</a:t>
                      </a:r>
                      <a:endParaRPr lang="en-US" sz="15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7355" marR="77355" marT="38677" marB="38677"/>
                </a:tc>
                <a:extLst>
                  <a:ext uri="{0D108BD9-81ED-4DB2-BD59-A6C34878D82A}">
                    <a16:rowId xmlns:a16="http://schemas.microsoft.com/office/drawing/2014/main" val="2532287412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4D6E406-62C8-421B-856B-8661483E45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06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2393"/>
    </mc:Choice>
    <mc:Fallback xmlns="">
      <p:transition spd="slow" advTm="32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B145E-94BD-4AD0-BEA6-0EFD969FE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8518" cy="52553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Multiple Linear Regression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A8EA49-487B-4E62-AC3C-3D4A96EF0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F3C8D54F-CA08-42F3-9924-FBA3CB680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208" y="484632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5190822-82A9-4848-82A8-8B1FBB4BC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5391" t="35731" r="46900" b="10791"/>
          <a:stretch/>
        </p:blipFill>
        <p:spPr>
          <a:xfrm>
            <a:off x="490027" y="1198804"/>
            <a:ext cx="6571618" cy="4132813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6872FE8-383C-4F23-8A52-6865207845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6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5"/>
    </mc:Choice>
    <mc:Fallback xmlns="">
      <p:transition spd="slow" advTm="10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5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A6DB7-C9C6-48B1-ACEF-ABB294617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Multiple Linear Regression Forecast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82DB60C1-E003-4368-A496-D79D7C146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02338" y="1061233"/>
            <a:ext cx="5801784" cy="435133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59ECF31-E2F4-4719-9539-DCD1E7EAF4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2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9"/>
    </mc:Choice>
    <mc:Fallback xmlns="">
      <p:transition spd="slow" advTm="7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2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775CD-40DD-4D8A-BECA-EACE20CF3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548" y="637763"/>
            <a:ext cx="4940644" cy="1267237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cs typeface="Calibri Light"/>
              </a:rPr>
              <a:t>Multiple-Linear Regression Accuracy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30" y="0"/>
            <a:ext cx="465736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E45F96-1292-4827-BBD9-CC1AE3B23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990" y="162350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41505-CEA0-417B-A9E5-DCCE9E2BE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990" y="1830086"/>
            <a:ext cx="2880334" cy="43844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buChar char="•"/>
            </a:pPr>
            <a:r>
              <a:rPr lang="en-US" sz="1700" dirty="0">
                <a:ea typeface="+mn-lt"/>
                <a:cs typeface="+mn-lt"/>
              </a:rPr>
              <a:t>Adj R2 0.659266273005014</a:t>
            </a:r>
            <a:endParaRPr lang="en-US" dirty="0">
              <a:cs typeface="Calibri"/>
            </a:endParaRPr>
          </a:p>
          <a:p>
            <a:pPr lvl="0">
              <a:buChar char="•"/>
            </a:pPr>
            <a:r>
              <a:rPr lang="en-US" sz="1700" dirty="0">
                <a:ea typeface="+mn-lt"/>
                <a:cs typeface="+mn-lt"/>
              </a:rPr>
              <a:t>AIC 65321.85974934304</a:t>
            </a:r>
            <a:endParaRPr lang="en-US" dirty="0"/>
          </a:p>
          <a:p>
            <a:pPr lvl="0">
              <a:buChar char="•"/>
            </a:pPr>
            <a:r>
              <a:rPr lang="en-US" sz="1700" dirty="0">
                <a:ea typeface="+mn-lt"/>
                <a:cs typeface="+mn-lt"/>
              </a:rPr>
              <a:t>BIC 65340.741898263346</a:t>
            </a:r>
            <a:endParaRPr lang="en-US" dirty="0"/>
          </a:p>
          <a:p>
            <a:pPr lvl="0">
              <a:buChar char="•"/>
            </a:pPr>
            <a:r>
              <a:rPr lang="en-US" sz="1700" dirty="0">
                <a:ea typeface="+mn-lt"/>
                <a:cs typeface="+mn-lt"/>
              </a:rPr>
              <a:t>F statistic 3869.718616437177</a:t>
            </a:r>
            <a:endParaRPr lang="en-US" dirty="0"/>
          </a:p>
          <a:p>
            <a:r>
              <a:rPr lang="en-US" sz="1700" dirty="0">
                <a:ea typeface="+mn-lt"/>
                <a:cs typeface="+mn-lt"/>
              </a:rPr>
              <a:t>F p-value 0.0</a:t>
            </a:r>
            <a:endParaRPr lang="en-US" dirty="0">
              <a:ea typeface="+mn-lt"/>
              <a:cs typeface="+mn-lt"/>
            </a:endParaRPr>
          </a:p>
          <a:p>
            <a:pPr lvl="0">
              <a:buChar char="•"/>
            </a:pPr>
            <a:r>
              <a:rPr lang="en-US" sz="1700" dirty="0">
                <a:ea typeface="+mn-lt"/>
                <a:cs typeface="+mn-lt"/>
              </a:rPr>
              <a:t>Q value 40.16520043050357</a:t>
            </a:r>
            <a:endParaRPr lang="en-US" dirty="0"/>
          </a:p>
          <a:p>
            <a:pPr lvl="0">
              <a:buChar char="•"/>
            </a:pPr>
            <a:r>
              <a:rPr lang="en-US" sz="1700" dirty="0">
                <a:ea typeface="+mn-lt"/>
                <a:cs typeface="+mn-lt"/>
              </a:rPr>
              <a:t>Mean of residue 177.6439324653744</a:t>
            </a:r>
            <a:endParaRPr lang="en-US" dirty="0"/>
          </a:p>
          <a:p>
            <a:pPr lvl="0">
              <a:buChar char="•"/>
            </a:pPr>
            <a:r>
              <a:rPr lang="en-US" sz="1700" dirty="0">
                <a:ea typeface="+mn-lt"/>
                <a:cs typeface="+mn-lt"/>
              </a:rPr>
              <a:t>Variance of residue 457702.62080746226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84E46FA-781F-4C6A-AD5F-071FBC9CAC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8C9B10-AD45-4B47-9583-25B324A68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11" y="1889919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5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47"/>
    </mc:Choice>
    <mc:Fallback xmlns="">
      <p:transition spd="slow" advTm="25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BCF5E-40FC-45D1-B474-47201792D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200" y="640081"/>
            <a:ext cx="3601719" cy="379348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Base Models 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975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00F2E-BCFB-4BF6-9536-E2B39FA0F0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529" b="1"/>
          <a:stretch/>
        </p:blipFill>
        <p:spPr>
          <a:xfrm>
            <a:off x="815807" y="804672"/>
            <a:ext cx="5934456" cy="5248656"/>
          </a:xfrm>
          <a:prstGeom prst="rect">
            <a:avLst/>
          </a:prstGeom>
          <a:effectLst/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A4C71B6-596C-47E8-A7FF-280E2CFF38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41"/>
    </mc:Choice>
    <mc:Fallback xmlns="">
      <p:transition spd="slow" advTm="25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635ED-4D98-4505-8D62-BE078BCA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Average Model: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B9CE5AF6-D4A0-43F5-A7BB-4298197EE5A9}"/>
              </a:ext>
            </a:extLst>
          </p:cNvPr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Mean of error of Average Model 105.49108012674635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Variance of error of Average Model </a:t>
            </a:r>
            <a:r>
              <a:rPr lang="en-US" dirty="0">
                <a:ea typeface="+mn-lt"/>
                <a:cs typeface="+mn-lt"/>
              </a:rPr>
              <a:t>1941719.830479737</a:t>
            </a:r>
            <a:endParaRPr lang="en-US" dirty="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MSE of Average Base Model </a:t>
            </a:r>
            <a:r>
              <a:rPr lang="en-US" dirty="0">
                <a:ea typeface="+mn-lt"/>
                <a:cs typeface="+mn-lt"/>
              </a:rPr>
              <a:t>1952848.1984660444</a:t>
            </a:r>
            <a:endParaRPr lang="en-US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RMSE of Average Base Model </a:t>
            </a:r>
            <a:r>
              <a:rPr lang="en-US" dirty="0">
                <a:ea typeface="+mn-lt"/>
                <a:cs typeface="+mn-lt"/>
              </a:rPr>
              <a:t>1397.4434509009816</a:t>
            </a:r>
            <a:endParaRPr lang="en-US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4ADA6D1F-3890-487C-97A5-B1779DE0E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89159" y="1196931"/>
            <a:ext cx="5801784" cy="4351338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D2C2523-2DCC-4162-B590-09EF27222D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95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2787"/>
    </mc:Choice>
    <mc:Fallback xmlns="">
      <p:transition spd="slow" advTm="32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16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AFF262-68F4-4878-8FF1-EA0DE0AF7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ACF of Average Model</a:t>
            </a:r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D569407-502C-4728-9900-5131033AE5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E35B11-E15C-420D-ABBB-DE344C186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487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0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53"/>
    </mc:Choice>
    <mc:Fallback xmlns="">
      <p:transition spd="slow" advTm="12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07323-61CF-4414-83DE-89AA9AE2D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Naïve Model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75932F3B-7896-4782-BB7F-29F0842A1936}"/>
              </a:ext>
            </a:extLst>
          </p:cNvPr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Mean of error of Naïve Base Model</a:t>
            </a:r>
            <a:r>
              <a:rPr lang="en-US" dirty="0">
                <a:ea typeface="+mn-lt"/>
                <a:cs typeface="+mn-lt"/>
              </a:rPr>
              <a:t> 94.30954345504651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Variance of error of Naïve Base Model </a:t>
            </a:r>
            <a:r>
              <a:rPr lang="en-US" dirty="0">
                <a:ea typeface="+mn-lt"/>
                <a:cs typeface="+mn-lt"/>
              </a:rPr>
              <a:t>1822037.7141250235</a:t>
            </a:r>
            <a:endParaRPr lang="en-US" dirty="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MSE of Naïve Base Model </a:t>
            </a:r>
            <a:r>
              <a:rPr lang="en-US" dirty="0">
                <a:ea typeface="+mn-lt"/>
                <a:cs typeface="+mn-lt"/>
              </a:rPr>
              <a:t>1830932.0041117226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RMSE of Naïve Base Model </a:t>
            </a:r>
            <a:r>
              <a:rPr lang="en-US" dirty="0">
                <a:ea typeface="+mn-lt"/>
                <a:cs typeface="+mn-lt"/>
              </a:rPr>
              <a:t>1353.1193606299935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 descr="Chart&#10;&#10;Description automatically generated">
            <a:extLst>
              <a:ext uri="{FF2B5EF4-FFF2-40B4-BE49-F238E27FC236}">
                <a16:creationId xmlns:a16="http://schemas.microsoft.com/office/drawing/2014/main" id="{69BA085A-BBBD-4FC5-8DD4-04FF92A9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727" y="1415181"/>
            <a:ext cx="5509364" cy="413463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7C3884B-ACC5-4B76-BCF4-5D8230203F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73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8087"/>
    </mc:Choice>
    <mc:Fallback xmlns="">
      <p:transition spd="slow" advTm="8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65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C79F6-4819-46E8-A741-8CC853DA1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ACF of Naïve Model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190DAF6-6D7D-42AE-8D47-AF992334BA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685E24-FA8B-4518-8809-8FDD5C3E1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84124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1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17"/>
    </mc:Choice>
    <mc:Fallback xmlns="">
      <p:transition spd="slow" advTm="8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65428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213CA-D3C9-4005-B2CE-BC93C417D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2898276" cy="5576770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Dataset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DEB18A-1AA9-49A4-AA83-6331012FA6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7225727"/>
              </p:ext>
            </p:extLst>
          </p:nvPr>
        </p:nvGraphicFramePr>
        <p:xfrm>
          <a:off x="5439954" y="637762"/>
          <a:ext cx="5605401" cy="5539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4A3C51C-4167-41AA-9DEA-980C301935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0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29"/>
    </mc:Choice>
    <mc:Fallback xmlns="">
      <p:transition spd="slow" advTm="26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3CA88-833C-4DFD-916F-60E272B62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Drift Model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F7D2D1B8-9176-4D03-A926-991663EE20AC}"/>
              </a:ext>
            </a:extLst>
          </p:cNvPr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Mean of error of Drift Base Model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  -2478.7502767393594</a:t>
            </a:r>
            <a:endParaRPr lang="en-US" dirty="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Variance of error of Drift Base Model 2010314.4396619329</a:t>
            </a:r>
            <a:endParaRPr lang="en-US" dirty="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MSE of Drift Base Model 8154517.3740973845</a:t>
            </a:r>
            <a:endParaRPr lang="en-US" dirty="0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RMSE of Drift Base Model</a:t>
            </a:r>
            <a:endParaRPr lang="en-US" dirty="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 2855.6115586853516</a:t>
            </a:r>
            <a:endParaRPr lang="en-US" dirty="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cs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CA058996-3562-47BB-A8CC-3BE9B5EFD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38233" y="1387475"/>
            <a:ext cx="5801784" cy="435133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192A39E-8DB5-4423-8AB1-3468975363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2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6583"/>
    </mc:Choice>
    <mc:Fallback xmlns="">
      <p:transition spd="slow" advTm="16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16B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E2818-A1E3-4425-AFDA-EDA95CBC2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ACF of Drift Model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943D8E0-282A-47B7-B40D-9F12550B1F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DD9252-8FF0-4D35-907D-DAC57629D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862" y="106070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0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82"/>
    </mc:Choice>
    <mc:Fallback xmlns="">
      <p:transition spd="slow" advTm="9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6D67E-779C-4313-9956-6A2D77AE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SES Model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52FE7BC-73BD-48D0-9491-DC371B0813F7}"/>
              </a:ext>
            </a:extLst>
          </p:cNvPr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Mean of error of SES Model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  -2478.7502767393594</a:t>
            </a:r>
            <a:endParaRPr lang="en-US" dirty="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Variance of error of SES Model 2010314.4396619329</a:t>
            </a:r>
            <a:endParaRPr lang="en-US" dirty="0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MSE of SES Model 8154517.3740973845</a:t>
            </a:r>
            <a:endParaRPr lang="en-US" dirty="0"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RMSE of SES Model  2855.6115586853516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F32EE31-E1AC-45F0-8E4D-535AE63B559E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/>
          <a:srcRect r="15610" b="1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4B4FC08-38DC-48CD-9CB2-02224232E6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71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0125"/>
    </mc:Choice>
    <mc:Fallback xmlns="">
      <p:transition spd="slow" advTm="10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6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27131A-A779-4608-AF24-E03D36FEB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ACF of SES Model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6EA1AB5-007A-48CA-9958-2D805ED138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657235-4384-4AFB-B07F-8FB024EC3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862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4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0"/>
    </mc:Choice>
    <mc:Fallback xmlns="">
      <p:transition spd="slow" advTm="6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B9349-B7C3-47AF-9D47-02FBCE0A0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Holt Winter Model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2A67D1E6-530A-48D3-AE5D-78CA07272A6C}"/>
              </a:ext>
            </a:extLst>
          </p:cNvPr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Mean of error of Holt Winter Model   </a:t>
            </a:r>
            <a:r>
              <a:rPr lang="en-US" dirty="0">
                <a:ea typeface="+mn-lt"/>
                <a:cs typeface="+mn-lt"/>
              </a:rPr>
              <a:t>-2319.5252833418326</a:t>
            </a:r>
            <a:endParaRPr lang="en-US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Variance of error of Holt Winter Model 5145833.725079206</a:t>
            </a:r>
            <a:endParaRPr lang="en-US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MSE of Holt Winter Model </a:t>
            </a:r>
            <a:r>
              <a:rPr lang="en-US" dirty="0">
                <a:ea typeface="+mn-lt"/>
                <a:cs typeface="+mn-lt"/>
              </a:rPr>
              <a:t>10526031.265141152</a:t>
            </a:r>
            <a:endParaRPr lang="en-US" dirty="0"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RMSE of Holt Winter Model </a:t>
            </a:r>
            <a:r>
              <a:rPr lang="en-US" dirty="0">
                <a:ea typeface="+mn-lt"/>
                <a:cs typeface="+mn-lt"/>
              </a:rPr>
              <a:t>3244.384574174454</a:t>
            </a:r>
            <a:endParaRPr lang="en-US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7B9715A-563A-4E7E-8301-F81ED812B473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/>
          <a:srcRect l="465" r="15145" b="1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DC4E0C0-9865-4C44-9671-96FCD9B1D2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82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2268"/>
    </mc:Choice>
    <mc:Fallback xmlns="">
      <p:transition spd="slow" advTm="12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A7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95290E-0526-4627-BDA5-7AF0FDF38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ACF of Holt Winter Model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4E41876-D47A-42C8-8733-11F56D287C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3B9DAE-CB79-4BF7-AED6-34297D976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862" y="1060704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5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43"/>
    </mc:Choice>
    <mc:Fallback xmlns="">
      <p:transition spd="slow" advTm="9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B9349-B7C3-47AF-9D47-02FBCE0A0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Holt Seasonal Model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2A67D1E6-530A-48D3-AE5D-78CA07272A6C}"/>
              </a:ext>
            </a:extLst>
          </p:cNvPr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Mean of error of Holt Winter Seasonal Model</a:t>
            </a:r>
            <a:r>
              <a:rPr lang="en-US" dirty="0">
                <a:ea typeface="+mn-lt"/>
                <a:cs typeface="+mn-lt"/>
              </a:rPr>
              <a:t> 94.3108334020787 </a:t>
            </a:r>
            <a:endParaRPr lang="en-US" dirty="0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dirty="0"/>
              <a:t>Variance of error of Holt Winter Seasonal Model 1822037.71412502 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dirty="0"/>
              <a:t>MSE of Holt Winter Seasonal Model </a:t>
            </a:r>
            <a:r>
              <a:rPr lang="en-US" dirty="0">
                <a:ea typeface="+mn-lt"/>
                <a:cs typeface="+mn-lt"/>
              </a:rPr>
              <a:t>1830932.2474220176 </a:t>
            </a:r>
          </a:p>
          <a:p>
            <a:endParaRPr lang="en-US" dirty="0">
              <a:ea typeface="+mn-lt"/>
              <a:cs typeface="+mn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RMSE of Holt Winter Seasonal Model </a:t>
            </a:r>
            <a:r>
              <a:rPr lang="en-US" dirty="0">
                <a:ea typeface="+mn-lt"/>
                <a:cs typeface="+mn-lt"/>
              </a:rPr>
              <a:t>1353.1194505371718 </a:t>
            </a:r>
            <a:endParaRPr lang="en-US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 descr="Chart&#10;&#10;Description automatically generated">
            <a:extLst>
              <a:ext uri="{FF2B5EF4-FFF2-40B4-BE49-F238E27FC236}">
                <a16:creationId xmlns:a16="http://schemas.microsoft.com/office/drawing/2014/main" id="{1F9785E9-68D1-41BD-8F5D-B5882FE27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825" y="1463980"/>
            <a:ext cx="5743183" cy="428912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308EEAF-938F-4471-81CE-D406764042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52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8833"/>
    </mc:Choice>
    <mc:Fallback xmlns="">
      <p:transition spd="slow" advTm="8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A7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95290E-0526-4627-BDA5-7AF0FDF38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ACF of Holt Winter Seasonal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 Model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61A1716B-CF92-4163-B185-22684AA13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26642" y="1376776"/>
            <a:ext cx="5801784" cy="435133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D1F7AB5-3F43-4873-A39E-667CABEE49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4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4"/>
    </mc:Choice>
    <mc:Fallback xmlns="">
      <p:transition spd="slow" advTm="4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716EEE-AD64-4E09-AF95-9F842A378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16" y="-1690588"/>
            <a:ext cx="10878115" cy="361156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800" dirty="0">
                <a:solidFill>
                  <a:schemeClr val="bg1"/>
                </a:solidFill>
              </a:rPr>
              <a:t>GPAC:</a:t>
            </a:r>
            <a:endParaRPr lang="en-US" sz="4000" dirty="0">
              <a:solidFill>
                <a:schemeClr val="bg1"/>
              </a:solidFill>
              <a:ea typeface="+mj-lt"/>
              <a:cs typeface="+mj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ea typeface="+mj-lt"/>
                <a:cs typeface="+mj-lt"/>
              </a:rPr>
              <a:t>Combinations attempted =(1,2),(1,7),(3,2),(3,7)</a:t>
            </a:r>
            <a:endParaRPr lang="en-US" sz="3600" kern="1200" dirty="0">
              <a:solidFill>
                <a:schemeClr val="bg1"/>
              </a:solidFill>
              <a:latin typeface="+mj-lt"/>
              <a:cs typeface="Calibri Light"/>
            </a:endParaRPr>
          </a:p>
        </p:txBody>
      </p:sp>
      <p:cxnSp>
        <p:nvCxnSpPr>
          <p:cNvPr id="12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71DCC93D-A17D-4647-B43C-51745B6CD670}"/>
              </a:ext>
            </a:extLst>
          </p:cNvPr>
          <p:cNvSpPr>
            <a:spLocks noGrp="1"/>
          </p:cNvSpPr>
          <p:nvPr/>
        </p:nvSpPr>
        <p:spPr>
          <a:xfrm>
            <a:off x="1579573" y="2930919"/>
            <a:ext cx="9406666" cy="35261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83634E8-01AA-4B86-87C1-DD2BEF89B674}"/>
              </a:ext>
            </a:extLst>
          </p:cNvPr>
          <p:cNvSpPr>
            <a:spLocks noGrp="1"/>
          </p:cNvSpPr>
          <p:nvPr/>
        </p:nvSpPr>
        <p:spPr>
          <a:xfrm>
            <a:off x="1453367" y="2825551"/>
            <a:ext cx="9406666" cy="35261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/>
              </a:rPr>
              <a:t>             1           2              3                4              5               6               7             8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/>
              </a:rPr>
              <a:t>0  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cs typeface="Calibri"/>
              </a:rPr>
              <a:t>1.00795</a:t>
            </a:r>
            <a:r>
              <a:rPr lang="en-US" dirty="0">
                <a:solidFill>
                  <a:schemeClr val="bg1"/>
                </a:solidFill>
                <a:cs typeface="Calibri"/>
              </a:rPr>
              <a:t> -0.04326  0.07896  0.00932  -0.04427 -0.05398   0.05627   0.00304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/>
              </a:rPr>
              <a:t>1  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cs typeface="Calibri"/>
              </a:rPr>
              <a:t>1.00864</a:t>
            </a:r>
            <a:r>
              <a:rPr lang="en-US" dirty="0">
                <a:solidFill>
                  <a:schemeClr val="bg1"/>
                </a:solidFill>
                <a:cs typeface="Calibri"/>
              </a:rPr>
              <a:t>  1.79300  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cs typeface="Calibri"/>
              </a:rPr>
              <a:t>0.08403</a:t>
            </a:r>
            <a:r>
              <a:rPr lang="en-US" dirty="0">
                <a:solidFill>
                  <a:schemeClr val="bg1"/>
                </a:solidFill>
                <a:cs typeface="Calibri"/>
              </a:rPr>
              <a:t>  0.38435  -0.05561 -0.09999   0.05917   1.14916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/>
              </a:rPr>
              <a:t>2  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cs typeface="Calibri"/>
              </a:rPr>
              <a:t>1.00743</a:t>
            </a:r>
            <a:r>
              <a:rPr lang="en-US" dirty="0">
                <a:solidFill>
                  <a:schemeClr val="bg1"/>
                </a:solidFill>
                <a:cs typeface="Calibri"/>
              </a:rPr>
              <a:t> -0.21353  0.61101 -0.10493   0.12147 </a:t>
            </a:r>
            <a:r>
              <a:rPr lang="en-US" dirty="0">
                <a:solidFill>
                  <a:schemeClr val="bg1"/>
                </a:solidFill>
                <a:highlight>
                  <a:srgbClr val="00FF00"/>
                </a:highlight>
                <a:cs typeface="Calibri"/>
              </a:rPr>
              <a:t>-0.07194</a:t>
            </a:r>
            <a:r>
              <a:rPr lang="en-US" dirty="0">
                <a:solidFill>
                  <a:schemeClr val="bg1"/>
                </a:solidFill>
                <a:cs typeface="Calibri"/>
              </a:rPr>
              <a:t>  -0.04107  </a:t>
            </a:r>
            <a:r>
              <a:rPr lang="en-US" dirty="0">
                <a:solidFill>
                  <a:schemeClr val="bg1"/>
                </a:solidFill>
                <a:highlight>
                  <a:srgbClr val="00FF00"/>
                </a:highlight>
                <a:cs typeface="Calibri"/>
              </a:rPr>
              <a:t>-0.07924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/>
              </a:rPr>
              <a:t>3  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cs typeface="Calibri"/>
              </a:rPr>
              <a:t>1.00718</a:t>
            </a:r>
            <a:r>
              <a:rPr lang="en-US" dirty="0">
                <a:solidFill>
                  <a:schemeClr val="bg1"/>
                </a:solidFill>
                <a:cs typeface="Calibri"/>
              </a:rPr>
              <a:t>  3.01255  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cs typeface="Calibri"/>
              </a:rPr>
              <a:t>0.84097</a:t>
            </a:r>
            <a:r>
              <a:rPr lang="en-US" dirty="0">
                <a:solidFill>
                  <a:schemeClr val="bg1"/>
                </a:solidFill>
                <a:cs typeface="Calibri"/>
              </a:rPr>
              <a:t>  0.79546  -0.07643 -0.09139   0.19404   0.00304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/>
              </a:rPr>
              <a:t>4  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cs typeface="Calibri"/>
              </a:rPr>
              <a:t>1.00793</a:t>
            </a:r>
            <a:r>
              <a:rPr lang="en-US" dirty="0">
                <a:solidFill>
                  <a:schemeClr val="bg1"/>
                </a:solidFill>
                <a:cs typeface="Calibri"/>
              </a:rPr>
              <a:t> -1.23534  1.91341  1.48881  -1.62612 -0.04751   0.20223  17.47562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/>
              </a:rPr>
              <a:t>5  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cs typeface="Calibri"/>
              </a:rPr>
              <a:t>1.00885</a:t>
            </a:r>
            <a:r>
              <a:rPr lang="en-US" dirty="0">
                <a:solidFill>
                  <a:schemeClr val="bg1"/>
                </a:solidFill>
                <a:cs typeface="Calibri"/>
              </a:rPr>
              <a:t>  0.96602  0.68764 -0.33283  -0.74415 -3.37094   0.02886  -0.13797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/>
              </a:rPr>
              <a:t>6  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cs typeface="Calibri"/>
              </a:rPr>
              <a:t>1.00798</a:t>
            </a:r>
            <a:r>
              <a:rPr lang="en-US" dirty="0">
                <a:solidFill>
                  <a:schemeClr val="bg1"/>
                </a:solidFill>
                <a:cs typeface="Calibri"/>
              </a:rPr>
              <a:t> -0.31366  0.98717 -2.21397   0.07359 -2.92524 -13.78495  -0.14967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/>
              </a:rPr>
              <a:t>7  </a:t>
            </a:r>
            <a:r>
              <a:rPr lang="en-US" dirty="0">
                <a:solidFill>
                  <a:schemeClr val="bg1"/>
                </a:solidFill>
                <a:highlight>
                  <a:srgbClr val="FFFF00"/>
                </a:highlight>
                <a:cs typeface="Calibri"/>
              </a:rPr>
              <a:t>1.00771</a:t>
            </a:r>
            <a:r>
              <a:rPr lang="en-US" dirty="0">
                <a:solidFill>
                  <a:schemeClr val="bg1"/>
                </a:solidFill>
                <a:cs typeface="Calibri"/>
              </a:rPr>
              <a:t>  3.88874  </a:t>
            </a:r>
            <a:r>
              <a:rPr lang="en-US" dirty="0">
                <a:solidFill>
                  <a:schemeClr val="bg1"/>
                </a:solidFill>
                <a:highlight>
                  <a:srgbClr val="00FF00"/>
                </a:highlight>
                <a:cs typeface="Calibri"/>
              </a:rPr>
              <a:t>1.29360</a:t>
            </a:r>
            <a:r>
              <a:rPr lang="en-US" dirty="0">
                <a:solidFill>
                  <a:schemeClr val="bg1"/>
                </a:solidFill>
                <a:cs typeface="Calibri"/>
              </a:rPr>
              <a:t> -2.39943 -96.63817 -2.97109   </a:t>
            </a:r>
            <a:r>
              <a:rPr lang="en-US" dirty="0">
                <a:solidFill>
                  <a:schemeClr val="bg1"/>
                </a:solidFill>
                <a:highlight>
                  <a:srgbClr val="00FF00"/>
                </a:highlight>
                <a:cs typeface="Calibri"/>
              </a:rPr>
              <a:t>1.41549</a:t>
            </a:r>
            <a:r>
              <a:rPr lang="en-US" dirty="0">
                <a:solidFill>
                  <a:schemeClr val="bg1"/>
                </a:solidFill>
                <a:cs typeface="Calibri"/>
              </a:rPr>
              <a:t>  -0.39858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B0B9C63-151C-4C38-A6B6-CBF1C28A6F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0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49"/>
    </mc:Choice>
    <mc:Fallback xmlns="">
      <p:transition spd="slow" advTm="16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045B59B-615E-4718-A150-42DE5D03E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61518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645EA-C33B-42C7-ACFB-502FC8E5B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36576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Testing ARMA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A93DF7-DEAB-4162-9A2C-73CED74EC7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9290322"/>
              </p:ext>
            </p:extLst>
          </p:nvPr>
        </p:nvGraphicFramePr>
        <p:xfrm>
          <a:off x="1524786" y="2943847"/>
          <a:ext cx="9152795" cy="32759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56089">
                  <a:extLst>
                    <a:ext uri="{9D8B030D-6E8A-4147-A177-3AD203B41FA5}">
                      <a16:colId xmlns:a16="http://schemas.microsoft.com/office/drawing/2014/main" val="3400589786"/>
                    </a:ext>
                  </a:extLst>
                </a:gridCol>
                <a:gridCol w="3448353">
                  <a:extLst>
                    <a:ext uri="{9D8B030D-6E8A-4147-A177-3AD203B41FA5}">
                      <a16:colId xmlns:a16="http://schemas.microsoft.com/office/drawing/2014/main" val="263492587"/>
                    </a:ext>
                  </a:extLst>
                </a:gridCol>
                <a:gridCol w="3448353">
                  <a:extLst>
                    <a:ext uri="{9D8B030D-6E8A-4147-A177-3AD203B41FA5}">
                      <a16:colId xmlns:a16="http://schemas.microsoft.com/office/drawing/2014/main" val="3532056290"/>
                    </a:ext>
                  </a:extLst>
                </a:gridCol>
              </a:tblGrid>
              <a:tr h="737740">
                <a:tc>
                  <a:txBody>
                    <a:bodyPr/>
                    <a:lstStyle/>
                    <a:p>
                      <a:pPr fontAlgn="base"/>
                      <a:r>
                        <a:rPr lang="en-US" sz="2700" cap="none" spc="0" dirty="0">
                          <a:effectLst/>
                        </a:rPr>
                        <a:t>Orders​</a:t>
                      </a:r>
                    </a:p>
                  </a:txBody>
                  <a:tcPr marL="108339" marR="154771" marT="30954" marB="232156" anchor="b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700" cap="none" spc="0" dirty="0">
                          <a:effectLst/>
                        </a:rPr>
                        <a:t>Chi-Sq Value​</a:t>
                      </a:r>
                    </a:p>
                  </a:txBody>
                  <a:tcPr marL="108339" marR="154771" marT="30954" marB="232156" anchor="b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700" cap="none" spc="0" dirty="0">
                          <a:effectLst/>
                        </a:rPr>
                        <a:t>RMSE</a:t>
                      </a:r>
                    </a:p>
                  </a:txBody>
                  <a:tcPr marL="108339" marR="154771" marT="30954" marB="232156" anchor="b"/>
                </a:tc>
                <a:extLst>
                  <a:ext uri="{0D108BD9-81ED-4DB2-BD59-A6C34878D82A}">
                    <a16:rowId xmlns:a16="http://schemas.microsoft.com/office/drawing/2014/main" val="573264972"/>
                  </a:ext>
                </a:extLst>
              </a:tr>
              <a:tr h="634560">
                <a:tc>
                  <a:txBody>
                    <a:bodyPr/>
                    <a:lstStyle/>
                    <a:p>
                      <a:pPr fontAlgn="base"/>
                      <a:r>
                        <a:rPr lang="en-US" sz="2000" cap="none" spc="0" dirty="0">
                          <a:effectLst/>
                        </a:rPr>
                        <a:t>(1,2)​</a:t>
                      </a:r>
                    </a:p>
                  </a:txBody>
                  <a:tcPr marL="108339" marR="154771" marT="30954" marB="232156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cap="none" spc="0" dirty="0">
                          <a:effectLst/>
                        </a:rPr>
                        <a:t>0​</a:t>
                      </a:r>
                    </a:p>
                  </a:txBody>
                  <a:tcPr marL="108339" marR="154771" marT="30954" marB="232156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46.055485970348215</a:t>
                      </a:r>
                    </a:p>
                  </a:txBody>
                  <a:tcPr marL="108339" marR="154771" marT="30954" marB="232156"/>
                </a:tc>
                <a:extLst>
                  <a:ext uri="{0D108BD9-81ED-4DB2-BD59-A6C34878D82A}">
                    <a16:rowId xmlns:a16="http://schemas.microsoft.com/office/drawing/2014/main" val="2750250166"/>
                  </a:ext>
                </a:extLst>
              </a:tr>
              <a:tr h="634560">
                <a:tc>
                  <a:txBody>
                    <a:bodyPr/>
                    <a:lstStyle/>
                    <a:p>
                      <a:pPr fontAlgn="base"/>
                      <a:r>
                        <a:rPr lang="en-US" sz="2000" cap="none" spc="0" dirty="0">
                          <a:effectLst/>
                        </a:rPr>
                        <a:t>(1,7)​</a:t>
                      </a:r>
                    </a:p>
                  </a:txBody>
                  <a:tcPr marL="108339" marR="154771" marT="30954" marB="232156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cap="none" spc="0" dirty="0">
                          <a:effectLst/>
                        </a:rPr>
                        <a:t>0​</a:t>
                      </a:r>
                    </a:p>
                  </a:txBody>
                  <a:tcPr marL="108339" marR="154771" marT="30954" marB="232156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spc="0" noProof="0" dirty="0">
                          <a:effectLst/>
                          <a:latin typeface="+mn-lt"/>
                        </a:rPr>
                        <a:t>45.04228957162494</a:t>
                      </a:r>
                      <a:endParaRPr lang="en-US" sz="2000" b="0" i="0" u="none" strike="noStrike" cap="none" spc="0" noProof="0" dirty="0">
                        <a:effectLst/>
                        <a:latin typeface="Calibri"/>
                      </a:endParaRPr>
                    </a:p>
                  </a:txBody>
                  <a:tcPr marL="108339" marR="154771" marT="30954" marB="232156"/>
                </a:tc>
                <a:extLst>
                  <a:ext uri="{0D108BD9-81ED-4DB2-BD59-A6C34878D82A}">
                    <a16:rowId xmlns:a16="http://schemas.microsoft.com/office/drawing/2014/main" val="2366191358"/>
                  </a:ext>
                </a:extLst>
              </a:tr>
              <a:tr h="634560">
                <a:tc>
                  <a:txBody>
                    <a:bodyPr/>
                    <a:lstStyle/>
                    <a:p>
                      <a:pPr fontAlgn="base"/>
                      <a:r>
                        <a:rPr lang="en-US" sz="2000" cap="none" spc="0" dirty="0">
                          <a:effectLst/>
                        </a:rPr>
                        <a:t>(3,2)​</a:t>
                      </a:r>
                    </a:p>
                  </a:txBody>
                  <a:tcPr marL="108339" marR="154771" marT="30954" marB="232156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cap="none" spc="0" dirty="0">
                          <a:effectLst/>
                        </a:rPr>
                        <a:t>0​</a:t>
                      </a:r>
                    </a:p>
                  </a:txBody>
                  <a:tcPr marL="108339" marR="154771" marT="30954" marB="232156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spc="0" noProof="0" dirty="0">
                          <a:effectLst/>
                          <a:latin typeface="+mn-lt"/>
                        </a:rPr>
                        <a:t>44.706032515022024</a:t>
                      </a:r>
                      <a:endParaRPr lang="en-US" sz="2000" b="0" i="0" u="none" strike="noStrike" cap="none" spc="0" noProof="0" dirty="0">
                        <a:effectLst/>
                        <a:latin typeface="Calibri"/>
                      </a:endParaRPr>
                    </a:p>
                  </a:txBody>
                  <a:tcPr marL="108339" marR="154771" marT="30954" marB="232156"/>
                </a:tc>
                <a:extLst>
                  <a:ext uri="{0D108BD9-81ED-4DB2-BD59-A6C34878D82A}">
                    <a16:rowId xmlns:a16="http://schemas.microsoft.com/office/drawing/2014/main" val="1562332524"/>
                  </a:ext>
                </a:extLst>
              </a:tr>
              <a:tr h="634560">
                <a:tc>
                  <a:txBody>
                    <a:bodyPr/>
                    <a:lstStyle/>
                    <a:p>
                      <a:pPr fontAlgn="base"/>
                      <a:r>
                        <a:rPr lang="en-US" sz="2000" cap="none" spc="0" dirty="0">
                          <a:effectLst/>
                        </a:rPr>
                        <a:t>(3,7)​</a:t>
                      </a:r>
                    </a:p>
                  </a:txBody>
                  <a:tcPr marL="108339" marR="154771" marT="30954" marB="232156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cap="none" spc="0" dirty="0">
                          <a:effectLst/>
                        </a:rPr>
                        <a:t>0​</a:t>
                      </a:r>
                    </a:p>
                  </a:txBody>
                  <a:tcPr marL="108339" marR="154771" marT="30954" marB="23215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cap="none" spc="0" noProof="0" dirty="0">
                          <a:effectLst/>
                          <a:latin typeface="+mn-lt"/>
                        </a:rPr>
                        <a:t>45.24149533721993</a:t>
                      </a:r>
                      <a:endParaRPr lang="en-US" dirty="0"/>
                    </a:p>
                  </a:txBody>
                  <a:tcPr marL="108339" marR="154771" marT="30954" marB="232156"/>
                </a:tc>
                <a:extLst>
                  <a:ext uri="{0D108BD9-81ED-4DB2-BD59-A6C34878D82A}">
                    <a16:rowId xmlns:a16="http://schemas.microsoft.com/office/drawing/2014/main" val="542177445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B8BF23F-EAA9-4159-B7E2-FCC69F6E6D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5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79"/>
    </mc:Choice>
    <mc:Fallback xmlns="">
      <p:transition spd="slow" advTm="20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D55E05-51A2-4173-A7FA-869DE4F71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345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25B7A-E14F-45DD-8656-338EBEB4C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1792"/>
            <a:ext cx="4795157" cy="5413248"/>
          </a:xfrm>
        </p:spPr>
        <p:txBody>
          <a:bodyPr>
            <a:normAutofit/>
          </a:bodyPr>
          <a:lstStyle/>
          <a:p>
            <a:r>
              <a:rPr lang="en-US" sz="5200">
                <a:solidFill>
                  <a:schemeClr val="bg1"/>
                </a:solidFill>
                <a:cs typeface="Calibri Light"/>
              </a:rPr>
              <a:t>Applications</a:t>
            </a:r>
            <a:endParaRPr lang="en-US" sz="52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A193F-E32D-41C7-91DE-09068EF7D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50" y="621792"/>
            <a:ext cx="4832349" cy="54132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cs typeface="Calibri"/>
              </a:rPr>
              <a:t>Business Perspective: Calculate the rate at which the customers should be charged</a:t>
            </a:r>
          </a:p>
          <a:p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Environmental Perspective: If enough electricity can be generated from wind turbines, we can eliminate use of fossil fuels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2B74B49-E95C-4050-972C-82B769C031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6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22"/>
    </mc:Choice>
    <mc:Fallback xmlns="">
      <p:transition spd="slow" advTm="27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A2547-E3BA-4EEE-8638-5329F288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LM Algo 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6965E-4D26-4AAC-8390-E28C52FAA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693" y="3429000"/>
            <a:ext cx="4368799" cy="3276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960F26-1E8F-44CA-B05F-C8E551C266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60" t="35340" r="43787" b="15857"/>
          <a:stretch/>
        </p:blipFill>
        <p:spPr>
          <a:xfrm>
            <a:off x="2732843" y="167692"/>
            <a:ext cx="6187737" cy="334688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022C45B-FEA3-432C-82F1-0ECCB29166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6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29"/>
    </mc:Choice>
    <mc:Fallback xmlns="">
      <p:transition spd="slow" advTm="9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9CCB0A-4696-4991-BECE-9CE9DCD5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2C2C2C"/>
                </a:solidFill>
              </a:rPr>
              <a:t>ARMA Model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BEDAA4-96A2-4ACE-8FE8-B935A10CA9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2" t="13131" r="44053" b="33401"/>
          <a:stretch/>
        </p:blipFill>
        <p:spPr>
          <a:xfrm>
            <a:off x="4461163" y="1274618"/>
            <a:ext cx="6151419" cy="366683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670F8C1-EB68-4A87-8A19-73A5822D7B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35"/>
    </mc:Choice>
    <mc:Fallback xmlns="">
      <p:transition spd="slow" advTm="8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7F7D7B8D-EF99-4CA1-AB1E-4C0C04740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917370"/>
            <a:ext cx="12191999" cy="3940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8C639-ABE4-47B5-837C-8571790B3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9" y="4559523"/>
            <a:ext cx="10901471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ARMA Confidence Interval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05A706A-5327-472E-89C2-8D10D92362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AC9DE5-9917-43C6-A411-D2CC74CD53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35" t="18253" r="66359" b="54822"/>
          <a:stretch/>
        </p:blipFill>
        <p:spPr>
          <a:xfrm>
            <a:off x="2914253" y="854248"/>
            <a:ext cx="6007804" cy="321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3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4"/>
    </mc:Choice>
    <mc:Fallback xmlns="">
      <p:transition spd="slow" advTm="11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22BD39-6B5B-493A-BE62-58ECD0F7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741521E-DC76-41B9-8A47-448CD4F9F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372661" y="-3359290"/>
            <a:ext cx="5470372" cy="12188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EC5AD3-7A9F-429F-8C45-B8DC97B5E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32" y="184336"/>
            <a:ext cx="9283781" cy="14059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/>
              <a:t>Zero Pole cancellation 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FD85F6-ECDC-4124-9916-6444E142C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78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D26B4-74AD-4118-8F13-7051DA3BF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DF882F2-18F0-4F6B-930B-B1A92445D0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3873CD-79D7-4E51-AEA8-531F004D67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41" t="37642" r="53139" b="31516"/>
          <a:stretch/>
        </p:blipFill>
        <p:spPr>
          <a:xfrm>
            <a:off x="2133922" y="2757196"/>
            <a:ext cx="7139387" cy="298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5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3"/>
    </mc:Choice>
    <mc:Fallback xmlns="">
      <p:transition spd="slow" advTm="9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BF45-5710-4836-A160-6F62AF3DE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ARMA Model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F2C2E839-5430-4803-A579-5666B6110785}"/>
              </a:ext>
            </a:extLst>
          </p:cNvPr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dirty="0"/>
              <a:t>Mean of error of ARMA Model </a:t>
            </a:r>
            <a:r>
              <a:rPr lang="en-US" dirty="0">
                <a:cs typeface="Calibri"/>
              </a:rPr>
              <a:t>2028.807849854113</a:t>
            </a:r>
          </a:p>
          <a:p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Variance of error of  ARMA Model   1469348.0123639181  </a:t>
            </a:r>
            <a:endParaRPr lang="en-US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MSE of ARMA  Model 5585409.303993587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cs typeface="Calibri"/>
            </a:endParaRPr>
          </a:p>
          <a:p>
            <a:pPr marL="571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RMSE of ARMA Model 2363.3470553419756</a:t>
            </a:r>
            <a:endParaRPr lang="en-US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B02E3F9-03C2-40BA-929C-BB732FBFC2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915356-383C-4D14-BFE3-5DBCACFDA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238" y="13462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19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2149"/>
    </mc:Choice>
    <mc:Fallback xmlns="">
      <p:transition spd="slow" advTm="12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A7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95290E-0526-4627-BDA5-7AF0FDF38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ACF of ARMA model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71BFD-A895-4C19-94BE-D5C87AF74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120" y="1060704"/>
            <a:ext cx="6096000" cy="4572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E1B37CA-1A5D-4A50-B075-4AB29FDD06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3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0"/>
    </mc:Choice>
    <mc:Fallback xmlns="">
      <p:transition spd="slow" advTm="5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3CAE-2F69-4447-83CB-CADF31444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5751" y="629266"/>
            <a:ext cx="3667039" cy="1676603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Comparing Models</a:t>
            </a:r>
            <a:endParaRPr lang="en-US" sz="4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CA99C8-A029-478C-8B5B-5FE8E4805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753" y="2438401"/>
            <a:ext cx="3667036" cy="377952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sz="1800" dirty="0">
                <a:ea typeface="+mn-lt"/>
                <a:cs typeface="+mn-lt"/>
              </a:rPr>
              <a:t>Q value Average Model 81.99712787277191</a:t>
            </a:r>
          </a:p>
          <a:p>
            <a:r>
              <a:rPr lang="en-US" sz="1800" dirty="0">
                <a:ea typeface="+mn-lt"/>
                <a:cs typeface="+mn-lt"/>
              </a:rPr>
              <a:t>Q value Naive Model 88.92135966850353</a:t>
            </a:r>
          </a:p>
          <a:p>
            <a:r>
              <a:rPr lang="en-US" sz="1800" dirty="0">
                <a:ea typeface="+mn-lt"/>
                <a:cs typeface="+mn-lt"/>
              </a:rPr>
              <a:t>Q value Drift Model 89.9517026952922</a:t>
            </a:r>
          </a:p>
          <a:p>
            <a:r>
              <a:rPr lang="en-US" sz="1800" dirty="0">
                <a:ea typeface="+mn-lt"/>
                <a:cs typeface="+mn-lt"/>
              </a:rPr>
              <a:t>Q value SES Model 89.9517026952922</a:t>
            </a:r>
          </a:p>
          <a:p>
            <a:r>
              <a:rPr lang="en-US" sz="1800" dirty="0">
                <a:ea typeface="+mn-lt"/>
                <a:cs typeface="+mn-lt"/>
              </a:rPr>
              <a:t>Q value Holt Model 138.8496438805654</a:t>
            </a:r>
          </a:p>
          <a:p>
            <a:r>
              <a:rPr lang="en-US" sz="1800" dirty="0">
                <a:ea typeface="+mn-lt"/>
                <a:cs typeface="+mn-lt"/>
              </a:rPr>
              <a:t>Q value Holt Seasonal Model 88.92135966850353</a:t>
            </a:r>
          </a:p>
          <a:p>
            <a:r>
              <a:rPr lang="en-US" sz="1800" dirty="0">
                <a:ea typeface="+mn-lt"/>
                <a:cs typeface="+mn-lt"/>
              </a:rPr>
              <a:t>Q value ARMA Model 70.46428204524204</a:t>
            </a:r>
          </a:p>
          <a:p>
            <a:r>
              <a:rPr lang="en-US" sz="1800" dirty="0">
                <a:ea typeface="+mn-lt"/>
                <a:cs typeface="+mn-lt"/>
              </a:rPr>
              <a:t>Q value ARIMA Model 88.92138294937108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20D12273-576E-49E6-9AF5-8F8E4894DC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9923125"/>
              </p:ext>
            </p:extLst>
          </p:nvPr>
        </p:nvGraphicFramePr>
        <p:xfrm>
          <a:off x="744142" y="2027051"/>
          <a:ext cx="6064662" cy="2803903"/>
        </p:xfrm>
        <a:graphic>
          <a:graphicData uri="http://schemas.openxmlformats.org/drawingml/2006/table">
            <a:tbl>
              <a:tblPr firstRow="1" bandRow="1">
                <a:solidFill>
                  <a:srgbClr val="404040"/>
                </a:solidFill>
                <a:tableStyleId>{5C22544A-7EE6-4342-B048-85BDC9FD1C3A}</a:tableStyleId>
              </a:tblPr>
              <a:tblGrid>
                <a:gridCol w="904255">
                  <a:extLst>
                    <a:ext uri="{9D8B030D-6E8A-4147-A177-3AD203B41FA5}">
                      <a16:colId xmlns:a16="http://schemas.microsoft.com/office/drawing/2014/main" val="3970918840"/>
                    </a:ext>
                  </a:extLst>
                </a:gridCol>
                <a:gridCol w="1335696">
                  <a:extLst>
                    <a:ext uri="{9D8B030D-6E8A-4147-A177-3AD203B41FA5}">
                      <a16:colId xmlns:a16="http://schemas.microsoft.com/office/drawing/2014/main" val="1647896979"/>
                    </a:ext>
                  </a:extLst>
                </a:gridCol>
                <a:gridCol w="1226815">
                  <a:extLst>
                    <a:ext uri="{9D8B030D-6E8A-4147-A177-3AD203B41FA5}">
                      <a16:colId xmlns:a16="http://schemas.microsoft.com/office/drawing/2014/main" val="505642928"/>
                    </a:ext>
                  </a:extLst>
                </a:gridCol>
                <a:gridCol w="1298948">
                  <a:extLst>
                    <a:ext uri="{9D8B030D-6E8A-4147-A177-3AD203B41FA5}">
                      <a16:colId xmlns:a16="http://schemas.microsoft.com/office/drawing/2014/main" val="1779371979"/>
                    </a:ext>
                  </a:extLst>
                </a:gridCol>
                <a:gridCol w="1298948">
                  <a:extLst>
                    <a:ext uri="{9D8B030D-6E8A-4147-A177-3AD203B41FA5}">
                      <a16:colId xmlns:a16="http://schemas.microsoft.com/office/drawing/2014/main" val="2278277211"/>
                    </a:ext>
                  </a:extLst>
                </a:gridCol>
              </a:tblGrid>
              <a:tr h="3580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cap="none" spc="0">
                          <a:solidFill>
                            <a:schemeClr val="bg1"/>
                          </a:solidFill>
                          <a:effectLst/>
                        </a:rPr>
                        <a:t>Models​</a:t>
                      </a:r>
                      <a:endParaRPr lang="en-US" sz="14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cap="none" spc="0">
                          <a:solidFill>
                            <a:schemeClr val="bg1"/>
                          </a:solidFill>
                          <a:effectLst/>
                        </a:rPr>
                        <a:t>Mean​</a:t>
                      </a:r>
                      <a:endParaRPr lang="en-US" sz="14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cap="none" spc="0">
                          <a:solidFill>
                            <a:schemeClr val="bg1"/>
                          </a:solidFill>
                          <a:effectLst/>
                        </a:rPr>
                        <a:t>Variance​</a:t>
                      </a:r>
                      <a:endParaRPr lang="en-US" sz="14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cap="none" spc="0">
                          <a:solidFill>
                            <a:schemeClr val="bg1"/>
                          </a:solidFill>
                          <a:effectLst/>
                        </a:rPr>
                        <a:t>MSE​</a:t>
                      </a:r>
                      <a:endParaRPr lang="en-US" sz="14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0" cap="none" spc="0">
                          <a:solidFill>
                            <a:schemeClr val="bg1"/>
                          </a:solidFill>
                          <a:effectLst/>
                        </a:rPr>
                        <a:t>RMSE​</a:t>
                      </a:r>
                      <a:endParaRPr lang="en-US" sz="14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91411"/>
                  </a:ext>
                </a:extLst>
              </a:tr>
              <a:tr h="30573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Average​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105.49108012674 </a:t>
                      </a:r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1941719.830479</a:t>
                      </a:r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1952848.1984660</a:t>
                      </a:r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1397.443450900</a:t>
                      </a:r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398536"/>
                  </a:ext>
                </a:extLst>
              </a:tr>
              <a:tr h="30573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Naive​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94.30954345504</a:t>
                      </a:r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1822037.714125</a:t>
                      </a:r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8154517.3740973</a:t>
                      </a:r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2855.6115586853</a:t>
                      </a:r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4607235"/>
                  </a:ext>
                </a:extLst>
              </a:tr>
              <a:tr h="30573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Drift​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-2478.7502767</a:t>
                      </a:r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2010314.439661</a:t>
                      </a:r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1830932.0041117</a:t>
                      </a:r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1353.1193606299</a:t>
                      </a:r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43146"/>
                  </a:ext>
                </a:extLst>
              </a:tr>
              <a:tr h="30573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SES​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-2478.75027673</a:t>
                      </a:r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2010314.439661</a:t>
                      </a:r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8154517.3740973</a:t>
                      </a:r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2855.6115586853</a:t>
                      </a:r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95993"/>
                  </a:ext>
                </a:extLst>
              </a:tr>
              <a:tr h="30573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Holt-Winter​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-2319.52528334</a:t>
                      </a:r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5145833.725079</a:t>
                      </a:r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10526031.265141</a:t>
                      </a:r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3244.3845741744</a:t>
                      </a:r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332941"/>
                  </a:ext>
                </a:extLst>
              </a:tr>
              <a:tr h="30573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Holt Seasonal</a:t>
                      </a:r>
                      <a:endParaRPr lang="en-US" sz="100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0" i="0" u="none" strike="noStrike" cap="none" spc="0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94.3108334020787</a:t>
                      </a:r>
                      <a:endParaRPr lang="en-US" dirty="0"/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0" i="0" u="none" strike="noStrike" cap="none" spc="0" noProof="0">
                          <a:solidFill>
                            <a:schemeClr val="bg1"/>
                          </a:solidFill>
                          <a:effectLst/>
                        </a:rPr>
                        <a:t>1822037.71412502</a:t>
                      </a:r>
                      <a:endParaRPr lang="en-US" sz="1000" b="0" i="0" u="none" strike="noStrike" cap="none" spc="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0" i="0" u="none" strike="noStrike" cap="none" spc="0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1830932.2474220176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0" i="0" u="none" strike="noStrike" cap="none" spc="0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1353.1194505371718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740968"/>
                  </a:ext>
                </a:extLst>
              </a:tr>
              <a:tr h="30573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ARMA​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2046.7929003476927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1489423.4357671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5678784.612680916</a:t>
                      </a:r>
                      <a:r>
                        <a:rPr lang="en-US" sz="1000" cap="none" spc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2383.020061325736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392203"/>
                  </a:ext>
                </a:extLst>
              </a:tr>
              <a:tr h="30573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bg1"/>
                          </a:solidFill>
                          <a:effectLst/>
                        </a:rPr>
                        <a:t>ARIMA​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94.41260437830951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1822037.0278738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1830950.7677393428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1353.126294083203</a:t>
                      </a:r>
                      <a:endParaRPr lang="en-US" sz="1000" b="0" i="0" cap="none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394" marR="78394" marT="78394" marB="3919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98992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0580D16-420D-4AF8-BE58-2D859CC717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1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24"/>
    </mc:Choice>
    <mc:Fallback xmlns="">
      <p:transition spd="slow" advTm="38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D241F-686C-41EB-B2AC-A82F17F07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2C2C2C"/>
                </a:solidFill>
              </a:rPr>
              <a:t>Forecast 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8814AA24-9F17-49D9-B7AA-A4431EFE6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913" y="1337458"/>
            <a:ext cx="5801784" cy="435133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057B159-94BD-4C85-8FF1-D8ADD147F3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9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0"/>
    </mc:Choice>
    <mc:Fallback xmlns="">
      <p:transition spd="slow" advTm="5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D55E05-51A2-4173-A7FA-869DE4F71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1345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680F9-B4C3-4F57-9E26-5052D359C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1792"/>
            <a:ext cx="4795157" cy="5413248"/>
          </a:xfrm>
        </p:spPr>
        <p:txBody>
          <a:bodyPr>
            <a:normAutofit/>
          </a:bodyPr>
          <a:lstStyle/>
          <a:p>
            <a:r>
              <a:rPr lang="en-US" sz="5200">
                <a:solidFill>
                  <a:schemeClr val="bg1"/>
                </a:solidFill>
                <a:cs typeface="Calibri Light"/>
              </a:rPr>
              <a:t>Summary</a:t>
            </a:r>
            <a:endParaRPr lang="en-US" sz="52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06C1-DFD2-472F-91C1-22DC6049B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1450" y="621792"/>
            <a:ext cx="4832349" cy="54132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cs typeface="Calibri"/>
              </a:rPr>
              <a:t>The dataset has a strong Trend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Best model is the Multiple Linear Regression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ARMA perform a lot better than other models</a:t>
            </a:r>
            <a:endParaRPr lang="en-US" dirty="0"/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Using more data can help increase the accuracy of the forecast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432F9B1-CA67-467E-B6B4-E5EE0B028E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4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81"/>
    </mc:Choice>
    <mc:Fallback xmlns="">
      <p:transition spd="slow" advTm="26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82276-3D25-4347-9E5A-8B586115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76363"/>
            <a:ext cx="9144000" cy="25215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A75EE9-0DE4-4982-A870-290AD61E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4479276"/>
            <a:ext cx="5486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0F2F382-8A8C-4D5D-B1D2-596E3CBB7F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1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1"/>
    </mc:Choice>
    <mc:Fallback xmlns="">
      <p:transition spd="slow" advTm="7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0B534-866C-440D-BE49-237047052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cs typeface="Calibri Light"/>
              </a:rPr>
              <a:t>Stationary data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0D811-AAB4-4544-95B0-2E74B8C7C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Test for stationarity:</a:t>
            </a:r>
          </a:p>
          <a:p>
            <a:pPr lvl="1"/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ADF Statistic: -3.994378</a:t>
            </a:r>
          </a:p>
          <a:p>
            <a:pPr lvl="1"/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p-value: 0.001440</a:t>
            </a:r>
          </a:p>
          <a:p>
            <a:pPr lvl="1"/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Critical Values:</a:t>
            </a:r>
          </a:p>
          <a:p>
            <a:pPr lvl="2"/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1%: -3.432</a:t>
            </a:r>
          </a:p>
          <a:p>
            <a:pPr lvl="2"/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5%: -2.862</a:t>
            </a:r>
          </a:p>
          <a:p>
            <a:pPr lvl="2"/>
            <a:r>
              <a:rPr lang="en-US" sz="3200" dirty="0">
                <a:solidFill>
                  <a:schemeClr val="bg1"/>
                </a:solidFill>
                <a:ea typeface="+mn-lt"/>
                <a:cs typeface="+mn-lt"/>
              </a:rPr>
              <a:t>10%: -2.567</a:t>
            </a:r>
          </a:p>
          <a:p>
            <a:endParaRPr lang="en-US" sz="200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">
            <a:extLst>
              <a:ext uri="{FF2B5EF4-FFF2-40B4-BE49-F238E27FC236}">
                <a16:creationId xmlns:a16="http://schemas.microsoft.com/office/drawing/2014/main" id="{E8F5D5D2-7A1D-40E7-B536-2C31407FF1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24" r="25436" b="4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F0B324E-E0A7-4446-B0E9-8F0A846C9D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6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93"/>
    </mc:Choice>
    <mc:Fallback xmlns="">
      <p:transition spd="slow" advTm="13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C8CB8D-D347-4CD2-A6B5-BC736E327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cs typeface="Calibri Light"/>
              </a:rPr>
              <a:t>ACF of Dependent Variable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DEC3947-EF6A-44FB-A14F-190AF695BA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FE4E3-75EE-4E80-8738-F2C106FFC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8771" y="893740"/>
            <a:ext cx="3750829" cy="2813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B10726-2F99-4B3B-B3BA-6ECF51583C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1577" y="1015228"/>
            <a:ext cx="3588845" cy="26916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705D82-5C03-48C8-9839-4763301C96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92" y="916720"/>
            <a:ext cx="3720190" cy="279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8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63"/>
    </mc:Choice>
    <mc:Fallback xmlns="">
      <p:transition spd="slow" advTm="21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8DEEA-7DA0-4F2D-A8B3-571AA883F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8518" cy="52553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Dependent VS Time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FA8EA49-487B-4E62-AC3C-3D4A96EF0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F3C8D54F-CA08-42F3-9924-FBA3CB680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208" y="484632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7395CA68-54C5-4D65-9226-95D987F25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6233" y="1054100"/>
            <a:ext cx="5801784" cy="435133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AA84E7E-C453-4DCE-AF62-D2EA0A4BB4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8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92"/>
    </mc:Choice>
    <mc:Fallback xmlns="">
      <p:transition spd="slow" advTm="40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9F79C-0F43-4A81-979E-B7210AE5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Correlation Coefficient: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D53BC609-3EE5-4B44-BAA0-4932C8E977B0}"/>
              </a:ext>
            </a:extLst>
          </p:cNvPr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Person's Correlation Coeff: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LV </a:t>
            </a:r>
            <a:r>
              <a:rPr lang="en-US" dirty="0" err="1"/>
              <a:t>ActivePower</a:t>
            </a:r>
            <a:r>
              <a:rPr lang="en-US" dirty="0"/>
              <a:t>-Wind Speed: 0.8010269972589192</a:t>
            </a:r>
            <a:endParaRPr lang="en-US" dirty="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LV </a:t>
            </a:r>
            <a:r>
              <a:rPr lang="en-US" dirty="0" err="1"/>
              <a:t>ActivePower-Theoretical_Power_Curve</a:t>
            </a:r>
            <a:r>
              <a:rPr lang="en-US" dirty="0"/>
              <a:t>: 0.8144311570359695</a:t>
            </a:r>
            <a:endParaRPr lang="en-US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LV </a:t>
            </a:r>
            <a:r>
              <a:rPr lang="en-US" dirty="0" err="1"/>
              <a:t>ActivePower</a:t>
            </a:r>
            <a:r>
              <a:rPr lang="en-US" dirty="0"/>
              <a:t>-Wind Direction: 0.3115103700278061</a:t>
            </a:r>
            <a:endParaRPr lang="en-US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7C4419F1-D992-41A4-92AB-CAD3D1C28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12423" y="1314146"/>
            <a:ext cx="5801784" cy="435133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847F977-139A-4381-B500-E0A22F2C37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8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4455"/>
    </mc:Choice>
    <mc:Fallback xmlns="">
      <p:transition spd="slow" advTm="24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10A60-79DA-4F84-958A-69755D9DF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2C2C2C"/>
                </a:solidFill>
              </a:rPr>
              <a:t>Time Series Decomposition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1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2B4FAD0-D5C7-43F9-80F7-C040112F5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95333" y="1130300"/>
            <a:ext cx="5801784" cy="435133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06F8485-742C-4B0A-8EA3-FA1C3CA002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5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77"/>
    </mc:Choice>
    <mc:Fallback xmlns="">
      <p:transition spd="slow" advTm="21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842ED-BD2A-4E66-A3E7-2CD3FF95E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8518" cy="52553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De Trended data:</a:t>
            </a:r>
            <a:br>
              <a:rPr lang="en-US" sz="4800" dirty="0">
                <a:cs typeface="Calibri Light"/>
              </a:rPr>
            </a:br>
            <a:br>
              <a:rPr lang="en-US" sz="4800" dirty="0">
                <a:cs typeface="Calibri Light"/>
              </a:rPr>
            </a:br>
            <a:r>
              <a:rPr lang="en-US" sz="2200" dirty="0">
                <a:ea typeface="+mj-lt"/>
                <a:cs typeface="+mj-lt"/>
              </a:rPr>
              <a:t>The strength of trend for data set is: 0.7042208166148513</a:t>
            </a:r>
            <a:endParaRPr lang="en-US" sz="2200">
              <a:cs typeface="Calibri Light"/>
            </a:endParaRPr>
          </a:p>
          <a:p>
            <a:r>
              <a:rPr lang="en-US" sz="2200" dirty="0">
                <a:ea typeface="+mj-lt"/>
                <a:cs typeface="+mj-lt"/>
              </a:rPr>
              <a:t>The strength of seasonality for data set is: 0.025644565545394293</a:t>
            </a:r>
            <a:endParaRPr lang="en-US" sz="2200">
              <a:cs typeface="Calibri Light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FA8EA49-487B-4E62-AC3C-3D4A96EF0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F3C8D54F-CA08-42F3-9924-FBA3CB680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208" y="484632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98F31A4D-E943-4D93-B577-6B9DF06E2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7208" y="1292225"/>
            <a:ext cx="5801784" cy="4351338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66C3AAB-9E54-4D25-9DF3-544A2B5DC6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7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33"/>
    </mc:Choice>
    <mc:Fallback xmlns="">
      <p:transition spd="slow" advTm="26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395</TotalTime>
  <Words>887</Words>
  <Application>Microsoft Office PowerPoint</Application>
  <PresentationFormat>Widescreen</PresentationFormat>
  <Paragraphs>235</Paragraphs>
  <Slides>39</Slides>
  <Notes>0</Notes>
  <HiddenSlides>0</HiddenSlides>
  <MMClips>39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Arial,Sans-Serif</vt:lpstr>
      <vt:lpstr>Calibri</vt:lpstr>
      <vt:lpstr>Calibri Light</vt:lpstr>
      <vt:lpstr>office theme</vt:lpstr>
      <vt:lpstr>Wind Turbine Electricity Prediction </vt:lpstr>
      <vt:lpstr>Dataset</vt:lpstr>
      <vt:lpstr>Applications</vt:lpstr>
      <vt:lpstr>Stationary data</vt:lpstr>
      <vt:lpstr>ACF of Dependent Variable</vt:lpstr>
      <vt:lpstr>Dependent VS Time</vt:lpstr>
      <vt:lpstr>Correlation Coefficient:</vt:lpstr>
      <vt:lpstr>Time Series Decomposition</vt:lpstr>
      <vt:lpstr>De Trended data:  The strength of trend for data set is: 0.7042208166148513 The strength of seasonality for data set is: 0.025644565545394293</vt:lpstr>
      <vt:lpstr>Removing Seasonality:  The strength of trend for data set is: 0.7042208166148513 The strength of seasonality for data set is: 0.025644565545394293</vt:lpstr>
      <vt:lpstr>Feature Selection</vt:lpstr>
      <vt:lpstr>Multiple Linear Regression</vt:lpstr>
      <vt:lpstr>Multiple Linear Regression Forecast</vt:lpstr>
      <vt:lpstr>Multiple-Linear Regression Accuracy</vt:lpstr>
      <vt:lpstr>Base Models </vt:lpstr>
      <vt:lpstr>Average Model:</vt:lpstr>
      <vt:lpstr>ACF of Average Model</vt:lpstr>
      <vt:lpstr>Naïve Model</vt:lpstr>
      <vt:lpstr>ACF of Naïve Model</vt:lpstr>
      <vt:lpstr>Drift Model</vt:lpstr>
      <vt:lpstr>ACF of Drift Model</vt:lpstr>
      <vt:lpstr>SES Model</vt:lpstr>
      <vt:lpstr>ACF of SES Model</vt:lpstr>
      <vt:lpstr>Holt Winter Model</vt:lpstr>
      <vt:lpstr>ACF of Holt Winter Model</vt:lpstr>
      <vt:lpstr>Holt Seasonal Model</vt:lpstr>
      <vt:lpstr>ACF of Holt Winter Seasonal  Model</vt:lpstr>
      <vt:lpstr>GPAC: Combinations attempted =(1,2),(1,7),(3,2),(3,7)</vt:lpstr>
      <vt:lpstr>Testing ARMA</vt:lpstr>
      <vt:lpstr>LM Algo </vt:lpstr>
      <vt:lpstr>ARMA Model</vt:lpstr>
      <vt:lpstr>ARMA Confidence Interval</vt:lpstr>
      <vt:lpstr>Zero Pole cancellation </vt:lpstr>
      <vt:lpstr>ARMA Model</vt:lpstr>
      <vt:lpstr>ACF of ARMA model</vt:lpstr>
      <vt:lpstr>Comparing Models</vt:lpstr>
      <vt:lpstr>Forecast 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Anwesha TOmar</cp:lastModifiedBy>
  <cp:revision>584</cp:revision>
  <dcterms:created xsi:type="dcterms:W3CDTF">2020-12-09T01:30:31Z</dcterms:created>
  <dcterms:modified xsi:type="dcterms:W3CDTF">2020-12-16T13:08:52Z</dcterms:modified>
</cp:coreProperties>
</file>